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77.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61.xml"/>
  <Override ContentType="application/vnd.openxmlformats-officedocument.presentationml.notesSlide+xml" PartName="/ppt/notesSlides/notesSlide74.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71.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69.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77.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6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67.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76.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74.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 id="317" r:id="rId67"/>
    <p:sldId id="318" r:id="rId68"/>
    <p:sldId id="319" r:id="rId69"/>
    <p:sldId id="320" r:id="rId70"/>
    <p:sldId id="321" r:id="rId71"/>
    <p:sldId id="322" r:id="rId72"/>
    <p:sldId id="323" r:id="rId73"/>
    <p:sldId id="324" r:id="rId74"/>
    <p:sldId id="325" r:id="rId75"/>
    <p:sldId id="326" r:id="rId76"/>
    <p:sldId id="327" r:id="rId77"/>
    <p:sldId id="328" r:id="rId78"/>
    <p:sldId id="329" r:id="rId79"/>
    <p:sldId id="330" r:id="rId80"/>
    <p:sldId id="331" r:id="rId81"/>
    <p:sldId id="332" r:id="rId82"/>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80" Type="http://schemas.openxmlformats.org/officeDocument/2006/relationships/slide" Target="slides/slide75.xml"/><Relationship Id="rId82" Type="http://schemas.openxmlformats.org/officeDocument/2006/relationships/slide" Target="slides/slide77.xml"/><Relationship Id="rId81" Type="http://schemas.openxmlformats.org/officeDocument/2006/relationships/slide" Target="slides/slide76.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73" Type="http://schemas.openxmlformats.org/officeDocument/2006/relationships/slide" Target="slides/slide68.xml"/><Relationship Id="rId72" Type="http://schemas.openxmlformats.org/officeDocument/2006/relationships/slide" Target="slides/slide67.xml"/><Relationship Id="rId31" Type="http://schemas.openxmlformats.org/officeDocument/2006/relationships/slide" Target="slides/slide26.xml"/><Relationship Id="rId75" Type="http://schemas.openxmlformats.org/officeDocument/2006/relationships/slide" Target="slides/slide70.xml"/><Relationship Id="rId30" Type="http://schemas.openxmlformats.org/officeDocument/2006/relationships/slide" Target="slides/slide25.xml"/><Relationship Id="rId74" Type="http://schemas.openxmlformats.org/officeDocument/2006/relationships/slide" Target="slides/slide69.xml"/><Relationship Id="rId33" Type="http://schemas.openxmlformats.org/officeDocument/2006/relationships/slide" Target="slides/slide28.xml"/><Relationship Id="rId77" Type="http://schemas.openxmlformats.org/officeDocument/2006/relationships/slide" Target="slides/slide72.xml"/><Relationship Id="rId32" Type="http://schemas.openxmlformats.org/officeDocument/2006/relationships/slide" Target="slides/slide27.xml"/><Relationship Id="rId76" Type="http://schemas.openxmlformats.org/officeDocument/2006/relationships/slide" Target="slides/slide71.xml"/><Relationship Id="rId35" Type="http://schemas.openxmlformats.org/officeDocument/2006/relationships/slide" Target="slides/slide30.xml"/><Relationship Id="rId79" Type="http://schemas.openxmlformats.org/officeDocument/2006/relationships/slide" Target="slides/slide74.xml"/><Relationship Id="rId34" Type="http://schemas.openxmlformats.org/officeDocument/2006/relationships/slide" Target="slides/slide29.xml"/><Relationship Id="rId78" Type="http://schemas.openxmlformats.org/officeDocument/2006/relationships/slide" Target="slides/slide73.xml"/><Relationship Id="rId71" Type="http://schemas.openxmlformats.org/officeDocument/2006/relationships/slide" Target="slides/slide66.xml"/><Relationship Id="rId70" Type="http://schemas.openxmlformats.org/officeDocument/2006/relationships/slide" Target="slides/slide65.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62" Type="http://schemas.openxmlformats.org/officeDocument/2006/relationships/slide" Target="slides/slide57.xml"/><Relationship Id="rId61" Type="http://schemas.openxmlformats.org/officeDocument/2006/relationships/slide" Target="slides/slide56.xml"/><Relationship Id="rId20" Type="http://schemas.openxmlformats.org/officeDocument/2006/relationships/slide" Target="slides/slide15.xml"/><Relationship Id="rId64" Type="http://schemas.openxmlformats.org/officeDocument/2006/relationships/slide" Target="slides/slide59.xml"/><Relationship Id="rId63" Type="http://schemas.openxmlformats.org/officeDocument/2006/relationships/slide" Target="slides/slide58.xml"/><Relationship Id="rId22" Type="http://schemas.openxmlformats.org/officeDocument/2006/relationships/slide" Target="slides/slide17.xml"/><Relationship Id="rId66" Type="http://schemas.openxmlformats.org/officeDocument/2006/relationships/slide" Target="slides/slide61.xml"/><Relationship Id="rId21" Type="http://schemas.openxmlformats.org/officeDocument/2006/relationships/slide" Target="slides/slide16.xml"/><Relationship Id="rId65" Type="http://schemas.openxmlformats.org/officeDocument/2006/relationships/slide" Target="slides/slide60.xml"/><Relationship Id="rId24" Type="http://schemas.openxmlformats.org/officeDocument/2006/relationships/slide" Target="slides/slide19.xml"/><Relationship Id="rId68" Type="http://schemas.openxmlformats.org/officeDocument/2006/relationships/slide" Target="slides/slide63.xml"/><Relationship Id="rId23" Type="http://schemas.openxmlformats.org/officeDocument/2006/relationships/slide" Target="slides/slide18.xml"/><Relationship Id="rId67" Type="http://schemas.openxmlformats.org/officeDocument/2006/relationships/slide" Target="slides/slide62.xml"/><Relationship Id="rId60" Type="http://schemas.openxmlformats.org/officeDocument/2006/relationships/slide" Target="slides/slide55.xml"/><Relationship Id="rId26" Type="http://schemas.openxmlformats.org/officeDocument/2006/relationships/slide" Target="slides/slide21.xml"/><Relationship Id="rId25" Type="http://schemas.openxmlformats.org/officeDocument/2006/relationships/slide" Target="slides/slide20.xml"/><Relationship Id="rId69" Type="http://schemas.openxmlformats.org/officeDocument/2006/relationships/slide" Target="slides/slide64.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11" Type="http://schemas.openxmlformats.org/officeDocument/2006/relationships/slide" Target="slides/slide6.xml"/><Relationship Id="rId55" Type="http://schemas.openxmlformats.org/officeDocument/2006/relationships/slide" Target="slides/slide50.xml"/><Relationship Id="rId10" Type="http://schemas.openxmlformats.org/officeDocument/2006/relationships/slide" Target="slides/slide5.xml"/><Relationship Id="rId54" Type="http://schemas.openxmlformats.org/officeDocument/2006/relationships/slide" Target="slides/slide49.xml"/><Relationship Id="rId13" Type="http://schemas.openxmlformats.org/officeDocument/2006/relationships/slide" Target="slides/slide8.xml"/><Relationship Id="rId57" Type="http://schemas.openxmlformats.org/officeDocument/2006/relationships/slide" Target="slides/slide52.xml"/><Relationship Id="rId12" Type="http://schemas.openxmlformats.org/officeDocument/2006/relationships/slide" Target="slides/slide7.xml"/><Relationship Id="rId56" Type="http://schemas.openxmlformats.org/officeDocument/2006/relationships/slide" Target="slides/slide51.xml"/><Relationship Id="rId15" Type="http://schemas.openxmlformats.org/officeDocument/2006/relationships/slide" Target="slides/slide10.xml"/><Relationship Id="rId59" Type="http://schemas.openxmlformats.org/officeDocument/2006/relationships/slide" Target="slides/slide54.xml"/><Relationship Id="rId14" Type="http://schemas.openxmlformats.org/officeDocument/2006/relationships/slide" Target="slides/slide9.xml"/><Relationship Id="rId58" Type="http://schemas.openxmlformats.org/officeDocument/2006/relationships/slide" Target="slides/slide53.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3e02ad4555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3e02ad4555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g3e069622505_0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 name="Google Shape;100;g3e069622505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3e069622505_0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5" name="Google Shape;105;g3e069622505_0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g3e069622505_0_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0" name="Google Shape;110;g3e069622505_0_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g3e069622505_0_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 name="Google Shape;117;g3e069622505_0_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3e069622505_0_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 name="Google Shape;124;g3e069622505_0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g3e069622505_0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0" name="Google Shape;130;g3e069622505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3e069622505_0_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6" name="Google Shape;136;g3e069622505_0_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g3e069622505_0_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1" name="Google Shape;141;g3e069622505_0_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3e069622505_0_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3e069622505_0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g3e069622505_0_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1" name="Google Shape;151;g3e069622505_0_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 name="Shape 55"/>
        <p:cNvGrpSpPr/>
        <p:nvPr/>
      </p:nvGrpSpPr>
      <p:grpSpPr>
        <a:xfrm>
          <a:off x="0" y="0"/>
          <a:ext cx="0" cy="0"/>
          <a:chOff x="0" y="0"/>
          <a:chExt cx="0" cy="0"/>
        </a:xfrm>
      </p:grpSpPr>
      <p:sp>
        <p:nvSpPr>
          <p:cNvPr id="56" name="Google Shape;56;g3e069622505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 name="Google Shape;57;g3e069622505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g3e069622505_0_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7" name="Google Shape;157;g3e069622505_0_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g3e069622505_0_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3" name="Google Shape;163;g3e069622505_0_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g3e069622505_0_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8" name="Google Shape;168;g3e069622505_0_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g3e069622505_0_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4" name="Google Shape;174;g3e069622505_0_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g3e069622505_0_1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0" name="Google Shape;180;g3e069622505_0_1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g3e069622505_0_1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6" name="Google Shape;186;g3e069622505_0_1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g3e069622505_0_1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2" name="Google Shape;192;g3e069622505_0_1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g3e069622505_0_1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8" name="Google Shape;198;g3e069622505_0_1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g3e069622505_0_1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3" name="Google Shape;203;g3e069622505_0_1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g3e069622505_0_1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9" name="Google Shape;209;g3e069622505_0_1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 name="Shape 60"/>
        <p:cNvGrpSpPr/>
        <p:nvPr/>
      </p:nvGrpSpPr>
      <p:grpSpPr>
        <a:xfrm>
          <a:off x="0" y="0"/>
          <a:ext cx="0" cy="0"/>
          <a:chOff x="0" y="0"/>
          <a:chExt cx="0" cy="0"/>
        </a:xfrm>
      </p:grpSpPr>
      <p:sp>
        <p:nvSpPr>
          <p:cNvPr id="61" name="Google Shape;61;g3e069622505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 name="Google Shape;62;g3e069622505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g3e069622505_0_1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4" name="Google Shape;214;g3e069622505_0_1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g3e069622505_0_1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0" name="Google Shape;220;g3e069622505_0_13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g3e069622505_0_1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6" name="Google Shape;226;g3e069622505_0_13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g3e069622505_0_1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2" name="Google Shape;232;g3e069622505_0_14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g3e069622505_0_1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7" name="Google Shape;237;g3e069622505_0_1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g3e069622505_0_1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3" name="Google Shape;243;g3e069622505_0_1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g3e069622505_0_1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8" name="Google Shape;248;g3e069622505_0_1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g3e069622505_0_1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3" name="Google Shape;253;g3e069622505_0_1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g3e069622505_0_1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9" name="Google Shape;259;g3e069622505_0_1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g3e069622505_0_1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5" name="Google Shape;265;g3e069622505_0_1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 name="Shape 66"/>
        <p:cNvGrpSpPr/>
        <p:nvPr/>
      </p:nvGrpSpPr>
      <p:grpSpPr>
        <a:xfrm>
          <a:off x="0" y="0"/>
          <a:ext cx="0" cy="0"/>
          <a:chOff x="0" y="0"/>
          <a:chExt cx="0" cy="0"/>
        </a:xfrm>
      </p:grpSpPr>
      <p:sp>
        <p:nvSpPr>
          <p:cNvPr id="67" name="Google Shape;67;g3e069622505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 name="Google Shape;68;g3e069622505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g3e069622505_0_1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1" name="Google Shape;271;g3e069622505_0_1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 name="Shape 275"/>
        <p:cNvGrpSpPr/>
        <p:nvPr/>
      </p:nvGrpSpPr>
      <p:grpSpPr>
        <a:xfrm>
          <a:off x="0" y="0"/>
          <a:ext cx="0" cy="0"/>
          <a:chOff x="0" y="0"/>
          <a:chExt cx="0" cy="0"/>
        </a:xfrm>
      </p:grpSpPr>
      <p:sp>
        <p:nvSpPr>
          <p:cNvPr id="276" name="Google Shape;276;g3e069622505_0_1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7" name="Google Shape;277;g3e069622505_0_1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g3e069622505_0_1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3" name="Google Shape;283;g3e069622505_0_1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g3e069622505_0_1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9" name="Google Shape;289;g3e069622505_0_1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g3e069622505_0_1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4" name="Google Shape;294;g3e069622505_0_1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g3e069622505_0_2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0" name="Google Shape;300;g3e069622505_0_2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g3e069622505_0_2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6" name="Google Shape;306;g3e069622505_0_2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 name="Shape 310"/>
        <p:cNvGrpSpPr/>
        <p:nvPr/>
      </p:nvGrpSpPr>
      <p:grpSpPr>
        <a:xfrm>
          <a:off x="0" y="0"/>
          <a:ext cx="0" cy="0"/>
          <a:chOff x="0" y="0"/>
          <a:chExt cx="0" cy="0"/>
        </a:xfrm>
      </p:grpSpPr>
      <p:sp>
        <p:nvSpPr>
          <p:cNvPr id="311" name="Google Shape;311;g3e069622505_0_2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2" name="Google Shape;312;g3e069622505_0_2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g3e069622505_0_2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7" name="Google Shape;317;g3e069622505_0_2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g3e069622505_0_2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3" name="Google Shape;323;g3e069622505_0_2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g3e069622505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 name="Google Shape;74;g3e069622505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g3e069622505_0_2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9" name="Google Shape;329;g3e069622505_0_2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g3e069622505_0_2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5" name="Google Shape;335;g3e069622505_0_2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g3e069622505_0_2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1" name="Google Shape;341;g3e069622505_0_2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g3e069622505_0_2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6" name="Google Shape;346;g3e069622505_0_2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g3e069622505_0_2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2" name="Google Shape;352;g3e069622505_0_2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g3e069622505_0_2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8" name="Google Shape;358;g3e069622505_0_2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1" name="Shape 361"/>
        <p:cNvGrpSpPr/>
        <p:nvPr/>
      </p:nvGrpSpPr>
      <p:grpSpPr>
        <a:xfrm>
          <a:off x="0" y="0"/>
          <a:ext cx="0" cy="0"/>
          <a:chOff x="0" y="0"/>
          <a:chExt cx="0" cy="0"/>
        </a:xfrm>
      </p:grpSpPr>
      <p:sp>
        <p:nvSpPr>
          <p:cNvPr id="362" name="Google Shape;362;g3e069622505_0_2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3" name="Google Shape;363;g3e069622505_0_2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7" name="Shape 367"/>
        <p:cNvGrpSpPr/>
        <p:nvPr/>
      </p:nvGrpSpPr>
      <p:grpSpPr>
        <a:xfrm>
          <a:off x="0" y="0"/>
          <a:ext cx="0" cy="0"/>
          <a:chOff x="0" y="0"/>
          <a:chExt cx="0" cy="0"/>
        </a:xfrm>
      </p:grpSpPr>
      <p:sp>
        <p:nvSpPr>
          <p:cNvPr id="368" name="Google Shape;368;g3e069622505_0_2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9" name="Google Shape;369;g3e069622505_0_2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3" name="Shape 373"/>
        <p:cNvGrpSpPr/>
        <p:nvPr/>
      </p:nvGrpSpPr>
      <p:grpSpPr>
        <a:xfrm>
          <a:off x="0" y="0"/>
          <a:ext cx="0" cy="0"/>
          <a:chOff x="0" y="0"/>
          <a:chExt cx="0" cy="0"/>
        </a:xfrm>
      </p:grpSpPr>
      <p:sp>
        <p:nvSpPr>
          <p:cNvPr id="374" name="Google Shape;374;g3e069622505_0_2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5" name="Google Shape;375;g3e069622505_0_2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9" name="Shape 379"/>
        <p:cNvGrpSpPr/>
        <p:nvPr/>
      </p:nvGrpSpPr>
      <p:grpSpPr>
        <a:xfrm>
          <a:off x="0" y="0"/>
          <a:ext cx="0" cy="0"/>
          <a:chOff x="0" y="0"/>
          <a:chExt cx="0" cy="0"/>
        </a:xfrm>
      </p:grpSpPr>
      <p:sp>
        <p:nvSpPr>
          <p:cNvPr id="380" name="Google Shape;380;g3e069622505_0_2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1" name="Google Shape;381;g3e069622505_0_2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 name="Shape 77"/>
        <p:cNvGrpSpPr/>
        <p:nvPr/>
      </p:nvGrpSpPr>
      <p:grpSpPr>
        <a:xfrm>
          <a:off x="0" y="0"/>
          <a:ext cx="0" cy="0"/>
          <a:chOff x="0" y="0"/>
          <a:chExt cx="0" cy="0"/>
        </a:xfrm>
      </p:grpSpPr>
      <p:sp>
        <p:nvSpPr>
          <p:cNvPr id="78" name="Google Shape;78;g3e069622505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9" name="Google Shape;79;g3e069622505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4" name="Shape 384"/>
        <p:cNvGrpSpPr/>
        <p:nvPr/>
      </p:nvGrpSpPr>
      <p:grpSpPr>
        <a:xfrm>
          <a:off x="0" y="0"/>
          <a:ext cx="0" cy="0"/>
          <a:chOff x="0" y="0"/>
          <a:chExt cx="0" cy="0"/>
        </a:xfrm>
      </p:grpSpPr>
      <p:sp>
        <p:nvSpPr>
          <p:cNvPr id="385" name="Google Shape;385;g3e069622505_0_2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6" name="Google Shape;386;g3e069622505_0_2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9" name="Shape 389"/>
        <p:cNvGrpSpPr/>
        <p:nvPr/>
      </p:nvGrpSpPr>
      <p:grpSpPr>
        <a:xfrm>
          <a:off x="0" y="0"/>
          <a:ext cx="0" cy="0"/>
          <a:chOff x="0" y="0"/>
          <a:chExt cx="0" cy="0"/>
        </a:xfrm>
      </p:grpSpPr>
      <p:sp>
        <p:nvSpPr>
          <p:cNvPr id="390" name="Google Shape;390;g3e069622505_0_2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1" name="Google Shape;391;g3e069622505_0_2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5" name="Shape 395"/>
        <p:cNvGrpSpPr/>
        <p:nvPr/>
      </p:nvGrpSpPr>
      <p:grpSpPr>
        <a:xfrm>
          <a:off x="0" y="0"/>
          <a:ext cx="0" cy="0"/>
          <a:chOff x="0" y="0"/>
          <a:chExt cx="0" cy="0"/>
        </a:xfrm>
      </p:grpSpPr>
      <p:sp>
        <p:nvSpPr>
          <p:cNvPr id="396" name="Google Shape;396;g3e069622505_0_2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7" name="Google Shape;397;g3e069622505_0_2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1" name="Shape 401"/>
        <p:cNvGrpSpPr/>
        <p:nvPr/>
      </p:nvGrpSpPr>
      <p:grpSpPr>
        <a:xfrm>
          <a:off x="0" y="0"/>
          <a:ext cx="0" cy="0"/>
          <a:chOff x="0" y="0"/>
          <a:chExt cx="0" cy="0"/>
        </a:xfrm>
      </p:grpSpPr>
      <p:sp>
        <p:nvSpPr>
          <p:cNvPr id="402" name="Google Shape;402;g3e069622505_0_2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3" name="Google Shape;403;g3e069622505_0_2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7" name="Shape 407"/>
        <p:cNvGrpSpPr/>
        <p:nvPr/>
      </p:nvGrpSpPr>
      <p:grpSpPr>
        <a:xfrm>
          <a:off x="0" y="0"/>
          <a:ext cx="0" cy="0"/>
          <a:chOff x="0" y="0"/>
          <a:chExt cx="0" cy="0"/>
        </a:xfrm>
      </p:grpSpPr>
      <p:sp>
        <p:nvSpPr>
          <p:cNvPr id="408" name="Google Shape;408;g3e069622505_0_2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9" name="Google Shape;409;g3e069622505_0_2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3" name="Shape 413"/>
        <p:cNvGrpSpPr/>
        <p:nvPr/>
      </p:nvGrpSpPr>
      <p:grpSpPr>
        <a:xfrm>
          <a:off x="0" y="0"/>
          <a:ext cx="0" cy="0"/>
          <a:chOff x="0" y="0"/>
          <a:chExt cx="0" cy="0"/>
        </a:xfrm>
      </p:grpSpPr>
      <p:sp>
        <p:nvSpPr>
          <p:cNvPr id="414" name="Google Shape;414;g3e069622505_0_2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5" name="Google Shape;415;g3e069622505_0_2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9" name="Shape 419"/>
        <p:cNvGrpSpPr/>
        <p:nvPr/>
      </p:nvGrpSpPr>
      <p:grpSpPr>
        <a:xfrm>
          <a:off x="0" y="0"/>
          <a:ext cx="0" cy="0"/>
          <a:chOff x="0" y="0"/>
          <a:chExt cx="0" cy="0"/>
        </a:xfrm>
      </p:grpSpPr>
      <p:sp>
        <p:nvSpPr>
          <p:cNvPr id="420" name="Google Shape;420;g3e069622505_0_3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1" name="Google Shape;421;g3e069622505_0_3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5" name="Shape 425"/>
        <p:cNvGrpSpPr/>
        <p:nvPr/>
      </p:nvGrpSpPr>
      <p:grpSpPr>
        <a:xfrm>
          <a:off x="0" y="0"/>
          <a:ext cx="0" cy="0"/>
          <a:chOff x="0" y="0"/>
          <a:chExt cx="0" cy="0"/>
        </a:xfrm>
      </p:grpSpPr>
      <p:sp>
        <p:nvSpPr>
          <p:cNvPr id="426" name="Google Shape;426;g3e069622505_0_3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7" name="Google Shape;427;g3e069622505_0_3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0" name="Shape 430"/>
        <p:cNvGrpSpPr/>
        <p:nvPr/>
      </p:nvGrpSpPr>
      <p:grpSpPr>
        <a:xfrm>
          <a:off x="0" y="0"/>
          <a:ext cx="0" cy="0"/>
          <a:chOff x="0" y="0"/>
          <a:chExt cx="0" cy="0"/>
        </a:xfrm>
      </p:grpSpPr>
      <p:sp>
        <p:nvSpPr>
          <p:cNvPr id="431" name="Google Shape;431;g3e069622505_0_3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2" name="Google Shape;432;g3e069622505_0_3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5" name="Shape 435"/>
        <p:cNvGrpSpPr/>
        <p:nvPr/>
      </p:nvGrpSpPr>
      <p:grpSpPr>
        <a:xfrm>
          <a:off x="0" y="0"/>
          <a:ext cx="0" cy="0"/>
          <a:chOff x="0" y="0"/>
          <a:chExt cx="0" cy="0"/>
        </a:xfrm>
      </p:grpSpPr>
      <p:sp>
        <p:nvSpPr>
          <p:cNvPr id="436" name="Google Shape;436;g3e069622505_0_3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7" name="Google Shape;437;g3e069622505_0_3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g3e069622505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g3e069622505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1" name="Shape 441"/>
        <p:cNvGrpSpPr/>
        <p:nvPr/>
      </p:nvGrpSpPr>
      <p:grpSpPr>
        <a:xfrm>
          <a:off x="0" y="0"/>
          <a:ext cx="0" cy="0"/>
          <a:chOff x="0" y="0"/>
          <a:chExt cx="0" cy="0"/>
        </a:xfrm>
      </p:grpSpPr>
      <p:sp>
        <p:nvSpPr>
          <p:cNvPr id="442" name="Google Shape;442;g3e069622505_0_3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3" name="Google Shape;443;g3e069622505_0_3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7" name="Shape 447"/>
        <p:cNvGrpSpPr/>
        <p:nvPr/>
      </p:nvGrpSpPr>
      <p:grpSpPr>
        <a:xfrm>
          <a:off x="0" y="0"/>
          <a:ext cx="0" cy="0"/>
          <a:chOff x="0" y="0"/>
          <a:chExt cx="0" cy="0"/>
        </a:xfrm>
      </p:grpSpPr>
      <p:sp>
        <p:nvSpPr>
          <p:cNvPr id="448" name="Google Shape;448;g3e069622505_0_3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9" name="Google Shape;449;g3e069622505_0_3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3" name="Shape 453"/>
        <p:cNvGrpSpPr/>
        <p:nvPr/>
      </p:nvGrpSpPr>
      <p:grpSpPr>
        <a:xfrm>
          <a:off x="0" y="0"/>
          <a:ext cx="0" cy="0"/>
          <a:chOff x="0" y="0"/>
          <a:chExt cx="0" cy="0"/>
        </a:xfrm>
      </p:grpSpPr>
      <p:sp>
        <p:nvSpPr>
          <p:cNvPr id="454" name="Google Shape;454;g3e069622505_0_3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5" name="Google Shape;455;g3e069622505_0_3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8" name="Shape 458"/>
        <p:cNvGrpSpPr/>
        <p:nvPr/>
      </p:nvGrpSpPr>
      <p:grpSpPr>
        <a:xfrm>
          <a:off x="0" y="0"/>
          <a:ext cx="0" cy="0"/>
          <a:chOff x="0" y="0"/>
          <a:chExt cx="0" cy="0"/>
        </a:xfrm>
      </p:grpSpPr>
      <p:sp>
        <p:nvSpPr>
          <p:cNvPr id="459" name="Google Shape;459;g3e069622505_0_3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0" name="Google Shape;460;g3e069622505_0_3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3" name="Shape 463"/>
        <p:cNvGrpSpPr/>
        <p:nvPr/>
      </p:nvGrpSpPr>
      <p:grpSpPr>
        <a:xfrm>
          <a:off x="0" y="0"/>
          <a:ext cx="0" cy="0"/>
          <a:chOff x="0" y="0"/>
          <a:chExt cx="0" cy="0"/>
        </a:xfrm>
      </p:grpSpPr>
      <p:sp>
        <p:nvSpPr>
          <p:cNvPr id="464" name="Google Shape;464;g3e069622505_0_3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5" name="Google Shape;465;g3e069622505_0_3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8" name="Shape 468"/>
        <p:cNvGrpSpPr/>
        <p:nvPr/>
      </p:nvGrpSpPr>
      <p:grpSpPr>
        <a:xfrm>
          <a:off x="0" y="0"/>
          <a:ext cx="0" cy="0"/>
          <a:chOff x="0" y="0"/>
          <a:chExt cx="0" cy="0"/>
        </a:xfrm>
      </p:grpSpPr>
      <p:sp>
        <p:nvSpPr>
          <p:cNvPr id="469" name="Google Shape;469;g3e069622505_0_3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0" name="Google Shape;470;g3e069622505_0_3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3" name="Shape 473"/>
        <p:cNvGrpSpPr/>
        <p:nvPr/>
      </p:nvGrpSpPr>
      <p:grpSpPr>
        <a:xfrm>
          <a:off x="0" y="0"/>
          <a:ext cx="0" cy="0"/>
          <a:chOff x="0" y="0"/>
          <a:chExt cx="0" cy="0"/>
        </a:xfrm>
      </p:grpSpPr>
      <p:sp>
        <p:nvSpPr>
          <p:cNvPr id="474" name="Google Shape;474;g3e069622505_0_3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5" name="Google Shape;475;g3e069622505_0_3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8" name="Shape 478"/>
        <p:cNvGrpSpPr/>
        <p:nvPr/>
      </p:nvGrpSpPr>
      <p:grpSpPr>
        <a:xfrm>
          <a:off x="0" y="0"/>
          <a:ext cx="0" cy="0"/>
          <a:chOff x="0" y="0"/>
          <a:chExt cx="0" cy="0"/>
        </a:xfrm>
      </p:grpSpPr>
      <p:sp>
        <p:nvSpPr>
          <p:cNvPr id="479" name="Google Shape;479;g3e069622505_0_3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0" name="Google Shape;480;g3e069622505_0_3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3e069622505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 name="Google Shape;89;g3e069622505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g3e069622505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5" name="Google Shape;95;g3e069622505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2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dk1"/>
              </a:buClr>
              <a:buSzPts val="1800"/>
              <a:buChar char="●"/>
              <a:defRPr>
                <a:solidFill>
                  <a:schemeClr val="dk1"/>
                </a:solidFill>
              </a:defRPr>
            </a:lvl1pPr>
            <a:lvl2pPr indent="-317500" lvl="1" marL="914400">
              <a:spcBef>
                <a:spcPts val="0"/>
              </a:spcBef>
              <a:spcAft>
                <a:spcPts val="0"/>
              </a:spcAft>
              <a:buClr>
                <a:schemeClr val="dk1"/>
              </a:buClr>
              <a:buSzPts val="1400"/>
              <a:buChar char="○"/>
              <a:defRPr>
                <a:solidFill>
                  <a:schemeClr val="dk1"/>
                </a:solidFill>
              </a:defRPr>
            </a:lvl2pPr>
            <a:lvl3pPr indent="-317500" lvl="2" marL="1371600">
              <a:spcBef>
                <a:spcPts val="0"/>
              </a:spcBef>
              <a:spcAft>
                <a:spcPts val="0"/>
              </a:spcAft>
              <a:buClr>
                <a:schemeClr val="dk1"/>
              </a:buClr>
              <a:buSzPts val="1400"/>
              <a:buChar char="■"/>
              <a:defRPr>
                <a:solidFill>
                  <a:schemeClr val="dk1"/>
                </a:solidFill>
              </a:defRPr>
            </a:lvl3pPr>
            <a:lvl4pPr indent="-317500" lvl="3" marL="1828800">
              <a:spcBef>
                <a:spcPts val="0"/>
              </a:spcBef>
              <a:spcAft>
                <a:spcPts val="0"/>
              </a:spcAft>
              <a:buClr>
                <a:schemeClr val="dk1"/>
              </a:buClr>
              <a:buSzPts val="1400"/>
              <a:buChar char="●"/>
              <a:defRPr>
                <a:solidFill>
                  <a:schemeClr val="dk1"/>
                </a:solidFill>
              </a:defRPr>
            </a:lvl4pPr>
            <a:lvl5pPr indent="-317500" lvl="4" marL="2286000">
              <a:spcBef>
                <a:spcPts val="0"/>
              </a:spcBef>
              <a:spcAft>
                <a:spcPts val="0"/>
              </a:spcAft>
              <a:buClr>
                <a:schemeClr val="dk1"/>
              </a:buClr>
              <a:buSzPts val="1400"/>
              <a:buChar char="○"/>
              <a:defRPr>
                <a:solidFill>
                  <a:schemeClr val="dk1"/>
                </a:solidFill>
              </a:defRPr>
            </a:lvl5pPr>
            <a:lvl6pPr indent="-317500" lvl="5" marL="2743200">
              <a:spcBef>
                <a:spcPts val="0"/>
              </a:spcBef>
              <a:spcAft>
                <a:spcPts val="0"/>
              </a:spcAft>
              <a:buClr>
                <a:schemeClr val="dk1"/>
              </a:buClr>
              <a:buSzPts val="1400"/>
              <a:buChar char="■"/>
              <a:defRPr>
                <a:solidFill>
                  <a:schemeClr val="dk1"/>
                </a:solidFill>
              </a:defRPr>
            </a:lvl6pPr>
            <a:lvl7pPr indent="-317500" lvl="6" marL="3200400">
              <a:spcBef>
                <a:spcPts val="0"/>
              </a:spcBef>
              <a:spcAft>
                <a:spcPts val="0"/>
              </a:spcAft>
              <a:buClr>
                <a:schemeClr val="dk1"/>
              </a:buClr>
              <a:buSzPts val="1400"/>
              <a:buChar char="●"/>
              <a:defRPr>
                <a:solidFill>
                  <a:schemeClr val="dk1"/>
                </a:solidFill>
              </a:defRPr>
            </a:lvl7pPr>
            <a:lvl8pPr indent="-317500" lvl="7" marL="3657600">
              <a:spcBef>
                <a:spcPts val="0"/>
              </a:spcBef>
              <a:spcAft>
                <a:spcPts val="0"/>
              </a:spcAft>
              <a:buClr>
                <a:schemeClr val="dk1"/>
              </a:buClr>
              <a:buSzPts val="1400"/>
              <a:buChar char="○"/>
              <a:defRPr>
                <a:solidFill>
                  <a:schemeClr val="dk1"/>
                </a:solidFill>
              </a:defRPr>
            </a:lvl8pPr>
            <a:lvl9pPr indent="-317500" lvl="8" marL="4114800">
              <a:spcBef>
                <a:spcPts val="0"/>
              </a:spcBef>
              <a:spcAft>
                <a:spcPts val="0"/>
              </a:spcAft>
              <a:buClr>
                <a:schemeClr val="dk1"/>
              </a:buClr>
              <a:buSzPts val="1400"/>
              <a:buChar char="■"/>
              <a:defRPr>
                <a:solidFill>
                  <a:schemeClr val="dk1"/>
                </a:solidFill>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lt2"/>
              </a:buClr>
              <a:buSzPts val="1800"/>
              <a:buChar char="●"/>
              <a:defRPr sz="1800">
                <a:solidFill>
                  <a:schemeClr val="lt2"/>
                </a:solidFill>
              </a:defRPr>
            </a:lvl1pPr>
            <a:lvl2pPr indent="-317500" lvl="1" marL="914400">
              <a:lnSpc>
                <a:spcPct val="115000"/>
              </a:lnSpc>
              <a:spcBef>
                <a:spcPts val="0"/>
              </a:spcBef>
              <a:spcAft>
                <a:spcPts val="0"/>
              </a:spcAft>
              <a:buClr>
                <a:schemeClr val="lt2"/>
              </a:buClr>
              <a:buSzPts val="1400"/>
              <a:buChar char="○"/>
              <a:defRPr>
                <a:solidFill>
                  <a:schemeClr val="lt2"/>
                </a:solidFill>
              </a:defRPr>
            </a:lvl2pPr>
            <a:lvl3pPr indent="-317500" lvl="2" marL="1371600">
              <a:lnSpc>
                <a:spcPct val="115000"/>
              </a:lnSpc>
              <a:spcBef>
                <a:spcPts val="0"/>
              </a:spcBef>
              <a:spcAft>
                <a:spcPts val="0"/>
              </a:spcAft>
              <a:buClr>
                <a:schemeClr val="lt2"/>
              </a:buClr>
              <a:buSzPts val="1400"/>
              <a:buChar char="■"/>
              <a:defRPr>
                <a:solidFill>
                  <a:schemeClr val="lt2"/>
                </a:solidFill>
              </a:defRPr>
            </a:lvl3pPr>
            <a:lvl4pPr indent="-317500" lvl="3" marL="1828800">
              <a:lnSpc>
                <a:spcPct val="115000"/>
              </a:lnSpc>
              <a:spcBef>
                <a:spcPts val="0"/>
              </a:spcBef>
              <a:spcAft>
                <a:spcPts val="0"/>
              </a:spcAft>
              <a:buClr>
                <a:schemeClr val="lt2"/>
              </a:buClr>
              <a:buSzPts val="1400"/>
              <a:buChar char="●"/>
              <a:defRPr>
                <a:solidFill>
                  <a:schemeClr val="lt2"/>
                </a:solidFill>
              </a:defRPr>
            </a:lvl4pPr>
            <a:lvl5pPr indent="-317500" lvl="4" marL="2286000">
              <a:lnSpc>
                <a:spcPct val="115000"/>
              </a:lnSpc>
              <a:spcBef>
                <a:spcPts val="0"/>
              </a:spcBef>
              <a:spcAft>
                <a:spcPts val="0"/>
              </a:spcAft>
              <a:buClr>
                <a:schemeClr val="lt2"/>
              </a:buClr>
              <a:buSzPts val="1400"/>
              <a:buChar char="○"/>
              <a:defRPr>
                <a:solidFill>
                  <a:schemeClr val="lt2"/>
                </a:solidFill>
              </a:defRPr>
            </a:lvl5pPr>
            <a:lvl6pPr indent="-317500" lvl="5" marL="2743200">
              <a:lnSpc>
                <a:spcPct val="115000"/>
              </a:lnSpc>
              <a:spcBef>
                <a:spcPts val="0"/>
              </a:spcBef>
              <a:spcAft>
                <a:spcPts val="0"/>
              </a:spcAft>
              <a:buClr>
                <a:schemeClr val="lt2"/>
              </a:buClr>
              <a:buSzPts val="1400"/>
              <a:buChar char="■"/>
              <a:defRPr>
                <a:solidFill>
                  <a:schemeClr val="lt2"/>
                </a:solidFill>
              </a:defRPr>
            </a:lvl6pPr>
            <a:lvl7pPr indent="-317500" lvl="6" marL="3200400">
              <a:lnSpc>
                <a:spcPct val="115000"/>
              </a:lnSpc>
              <a:spcBef>
                <a:spcPts val="0"/>
              </a:spcBef>
              <a:spcAft>
                <a:spcPts val="0"/>
              </a:spcAft>
              <a:buClr>
                <a:schemeClr val="lt2"/>
              </a:buClr>
              <a:buSzPts val="1400"/>
              <a:buChar char="●"/>
              <a:defRPr>
                <a:solidFill>
                  <a:schemeClr val="lt2"/>
                </a:solidFill>
              </a:defRPr>
            </a:lvl7pPr>
            <a:lvl8pPr indent="-317500" lvl="7" marL="3657600">
              <a:lnSpc>
                <a:spcPct val="115000"/>
              </a:lnSpc>
              <a:spcBef>
                <a:spcPts val="0"/>
              </a:spcBef>
              <a:spcAft>
                <a:spcPts val="0"/>
              </a:spcAft>
              <a:buClr>
                <a:schemeClr val="lt2"/>
              </a:buClr>
              <a:buSzPts val="1400"/>
              <a:buChar char="○"/>
              <a:defRPr>
                <a:solidFill>
                  <a:schemeClr val="lt2"/>
                </a:solidFill>
              </a:defRPr>
            </a:lvl8pPr>
            <a:lvl9pPr indent="-317500" lvl="8" marL="4114800">
              <a:lnSpc>
                <a:spcPct val="115000"/>
              </a:lnSpc>
              <a:spcBef>
                <a:spcPts val="0"/>
              </a:spcBef>
              <a:spcAft>
                <a:spcPts val="0"/>
              </a:spcAft>
              <a:buClr>
                <a:schemeClr val="lt2"/>
              </a:buClr>
              <a:buSzPts val="1400"/>
              <a:buChar char="■"/>
              <a:defRPr>
                <a:solidFill>
                  <a:schemeClr val="lt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lt2"/>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21.png"/><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5.png"/><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1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2.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1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17.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1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5.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12.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4.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image" Target="../media/image6.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7.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image" Target="../media/image9.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 Id="rId3" Type="http://schemas.openxmlformats.org/officeDocument/2006/relationships/image" Target="../media/image20.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 Id="rId3" Type="http://schemas.openxmlformats.org/officeDocument/2006/relationships/image" Target="../media/image23.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 Id="rId3" Type="http://schemas.openxmlformats.org/officeDocument/2006/relationships/image" Target="../media/image51.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 Id="rId3" Type="http://schemas.openxmlformats.org/officeDocument/2006/relationships/image" Target="../media/image30.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 Id="rId3" Type="http://schemas.openxmlformats.org/officeDocument/2006/relationships/image" Target="../media/image24.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 Id="rId3" Type="http://schemas.openxmlformats.org/officeDocument/2006/relationships/image" Target="../media/image2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1.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 Id="rId3" Type="http://schemas.openxmlformats.org/officeDocument/2006/relationships/image" Target="../media/image33.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 Id="rId3" Type="http://schemas.openxmlformats.org/officeDocument/2006/relationships/image" Target="../media/image27.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2.xml"/><Relationship Id="rId3" Type="http://schemas.openxmlformats.org/officeDocument/2006/relationships/image" Target="../media/image22.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4.xml"/><Relationship Id="rId3" Type="http://schemas.openxmlformats.org/officeDocument/2006/relationships/image" Target="../media/image29.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5.xml"/><Relationship Id="rId3" Type="http://schemas.openxmlformats.org/officeDocument/2006/relationships/image" Target="../media/image35.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6.xml"/><Relationship Id="rId3" Type="http://schemas.openxmlformats.org/officeDocument/2006/relationships/image" Target="../media/image39.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8.xml"/><Relationship Id="rId3" Type="http://schemas.openxmlformats.org/officeDocument/2006/relationships/image" Target="../media/image25.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9.xml"/><Relationship Id="rId3" Type="http://schemas.openxmlformats.org/officeDocument/2006/relationships/image" Target="../media/image3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0.xml"/><Relationship Id="rId3" Type="http://schemas.openxmlformats.org/officeDocument/2006/relationships/image" Target="../media/image40.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1.xml"/><Relationship Id="rId3" Type="http://schemas.openxmlformats.org/officeDocument/2006/relationships/image" Target="../media/image28.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3.xml"/><Relationship Id="rId3" Type="http://schemas.openxmlformats.org/officeDocument/2006/relationships/image" Target="../media/image31.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4.xml"/><Relationship Id="rId3" Type="http://schemas.openxmlformats.org/officeDocument/2006/relationships/image" Target="../media/image37.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6.xml"/><Relationship Id="rId3" Type="http://schemas.openxmlformats.org/officeDocument/2006/relationships/image" Target="../media/image44.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7.xml"/><Relationship Id="rId3" Type="http://schemas.openxmlformats.org/officeDocument/2006/relationships/image" Target="../media/image36.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8.xml"/><Relationship Id="rId3" Type="http://schemas.openxmlformats.org/officeDocument/2006/relationships/image" Target="../media/image32.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1.xml"/><Relationship Id="rId3" Type="http://schemas.openxmlformats.org/officeDocument/2006/relationships/image" Target="../media/image48.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2.xml"/><Relationship Id="rId3" Type="http://schemas.openxmlformats.org/officeDocument/2006/relationships/image" Target="../media/image45.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3.xml"/><Relationship Id="rId3" Type="http://schemas.openxmlformats.org/officeDocument/2006/relationships/image" Target="../media/image38.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4.xml"/><Relationship Id="rId3" Type="http://schemas.openxmlformats.org/officeDocument/2006/relationships/image" Target="../media/image46.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5.xml"/><Relationship Id="rId3" Type="http://schemas.openxmlformats.org/officeDocument/2006/relationships/image" Target="../media/image43.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6.xml"/><Relationship Id="rId3" Type="http://schemas.openxmlformats.org/officeDocument/2006/relationships/image" Target="../media/image53.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8.xml"/><Relationship Id="rId3" Type="http://schemas.openxmlformats.org/officeDocument/2006/relationships/image" Target="../media/image41.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9.xml"/><Relationship Id="rId3" Type="http://schemas.openxmlformats.org/officeDocument/2006/relationships/image" Target="../media/image4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0.xml"/><Relationship Id="rId3" Type="http://schemas.openxmlformats.org/officeDocument/2006/relationships/image" Target="../media/image49.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1.xml"/><Relationship Id="rId3" Type="http://schemas.openxmlformats.org/officeDocument/2006/relationships/image" Target="../media/image47.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2.xml"/><Relationship Id="rId3" Type="http://schemas.openxmlformats.org/officeDocument/2006/relationships/image" Target="../media/image50.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3.xml"/><Relationship Id="rId3" Type="http://schemas.openxmlformats.org/officeDocument/2006/relationships/image" Target="../media/image56.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4.xml"/><Relationship Id="rId3" Type="http://schemas.openxmlformats.org/officeDocument/2006/relationships/image" Target="../media/image55.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5.xml"/><Relationship Id="rId3" Type="http://schemas.openxmlformats.org/officeDocument/2006/relationships/image" Target="../media/image52.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7.xml"/><Relationship Id="rId3" Type="http://schemas.openxmlformats.org/officeDocument/2006/relationships/image" Target="../media/image5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53" name="Shape 53"/>
        <p:cNvGrpSpPr/>
        <p:nvPr/>
      </p:nvGrpSpPr>
      <p:grpSpPr>
        <a:xfrm>
          <a:off x="0" y="0"/>
          <a:ext cx="0" cy="0"/>
          <a:chOff x="0" y="0"/>
          <a:chExt cx="0" cy="0"/>
        </a:xfrm>
      </p:grpSpPr>
      <p:sp>
        <p:nvSpPr>
          <p:cNvPr id="54" name="Google Shape;54;p13"/>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highlight>
                  <a:srgbClr val="000000"/>
                </a:highlight>
                <a:latin typeface="Verdana"/>
                <a:ea typeface="Verdana"/>
                <a:cs typeface="Verdana"/>
                <a:sym typeface="Verdana"/>
              </a:rPr>
              <a:t>January 2026 </a:t>
            </a:r>
            <a:br>
              <a:rPr lang="en">
                <a:highlight>
                  <a:srgbClr val="000000"/>
                </a:highlight>
                <a:latin typeface="Verdana"/>
                <a:ea typeface="Verdana"/>
                <a:cs typeface="Verdana"/>
                <a:sym typeface="Verdana"/>
              </a:rPr>
            </a:br>
            <a:r>
              <a:rPr lang="en">
                <a:highlight>
                  <a:srgbClr val="000000"/>
                </a:highlight>
                <a:latin typeface="Verdana"/>
                <a:ea typeface="Verdana"/>
                <a:cs typeface="Verdana"/>
                <a:sym typeface="Verdana"/>
              </a:rPr>
              <a:t>Current Affairs</a:t>
            </a:r>
            <a:endParaRPr>
              <a:highlight>
                <a:srgbClr val="000000"/>
              </a:highlight>
              <a:latin typeface="Verdana"/>
              <a:ea typeface="Verdana"/>
              <a:cs typeface="Verdana"/>
              <a:sym typeface="Verdana"/>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01" name="Shape 101"/>
        <p:cNvGrpSpPr/>
        <p:nvPr/>
      </p:nvGrpSpPr>
      <p:grpSpPr>
        <a:xfrm>
          <a:off x="0" y="0"/>
          <a:ext cx="0" cy="0"/>
          <a:chOff x="0" y="0"/>
          <a:chExt cx="0" cy="0"/>
        </a:xfrm>
      </p:grpSpPr>
      <p:sp>
        <p:nvSpPr>
          <p:cNvPr id="102" name="Google Shape;102;p22"/>
          <p:cNvSpPr txBox="1"/>
          <p:nvPr>
            <p:ph idx="1" type="body"/>
          </p:nvPr>
        </p:nvSpPr>
        <p:spPr>
          <a:xfrm>
            <a:off x="3862550" y="203450"/>
            <a:ext cx="4969500" cy="46899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India, as a member of the World Trade Organization (WTO), </a:t>
            </a:r>
            <a:r>
              <a:rPr lang="en">
                <a:solidFill>
                  <a:srgbClr val="FFFF00"/>
                </a:solidFill>
                <a:highlight>
                  <a:srgbClr val="000000"/>
                </a:highlight>
                <a:latin typeface="Verdana"/>
                <a:ea typeface="Verdana"/>
                <a:cs typeface="Verdana"/>
                <a:sym typeface="Verdana"/>
              </a:rPr>
              <a:t>enacted the Geographical Indications of Goods (Registration and Protection) Act, 1999 w.e.f. September 2003. </a:t>
            </a:r>
            <a:endParaRPr>
              <a:solidFill>
                <a:srgbClr val="FFFF00"/>
              </a:solidFill>
              <a:highlight>
                <a:srgbClr val="000000"/>
              </a:highlight>
              <a:latin typeface="Verdana"/>
              <a:ea typeface="Verdana"/>
              <a:cs typeface="Verdana"/>
              <a:sym typeface="Verdana"/>
            </a:endParaRPr>
          </a:p>
          <a:p>
            <a:pPr indent="-342900" lvl="0" marL="457200" rtl="0" algn="l">
              <a:spcBef>
                <a:spcPts val="600"/>
              </a:spcBef>
              <a:spcAft>
                <a:spcPts val="60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GIs have been </a:t>
            </a:r>
            <a:r>
              <a:rPr lang="en">
                <a:solidFill>
                  <a:srgbClr val="FFFF00"/>
                </a:solidFill>
                <a:highlight>
                  <a:srgbClr val="000000"/>
                </a:highlight>
                <a:latin typeface="Verdana"/>
                <a:ea typeface="Verdana"/>
                <a:cs typeface="Verdana"/>
                <a:sym typeface="Verdana"/>
              </a:rPr>
              <a:t>defined under Article 22 (1) of the WTO Agreement</a:t>
            </a:r>
            <a:r>
              <a:rPr lang="en">
                <a:solidFill>
                  <a:schemeClr val="dk1"/>
                </a:solidFill>
                <a:highlight>
                  <a:srgbClr val="000000"/>
                </a:highlight>
                <a:latin typeface="Verdana"/>
                <a:ea typeface="Verdana"/>
                <a:cs typeface="Verdana"/>
                <a:sym typeface="Verdana"/>
              </a:rPr>
              <a:t> on Trade-Related Aspects of Intellectual Property Rights (TRIPS) Agreement. </a:t>
            </a:r>
            <a:endParaRPr>
              <a:solidFill>
                <a:schemeClr val="dk1"/>
              </a:solidFill>
              <a:highlight>
                <a:srgbClr val="000000"/>
              </a:highlight>
              <a:latin typeface="Verdana"/>
              <a:ea typeface="Verdana"/>
              <a:cs typeface="Verdana"/>
              <a:sym typeface="Verdana"/>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06" name="Shape 106"/>
        <p:cNvGrpSpPr/>
        <p:nvPr/>
      </p:nvGrpSpPr>
      <p:grpSpPr>
        <a:xfrm>
          <a:off x="0" y="0"/>
          <a:ext cx="0" cy="0"/>
          <a:chOff x="0" y="0"/>
          <a:chExt cx="0" cy="0"/>
        </a:xfrm>
      </p:grpSpPr>
      <p:sp>
        <p:nvSpPr>
          <p:cNvPr id="107" name="Google Shape;107;p23"/>
          <p:cNvSpPr txBox="1"/>
          <p:nvPr>
            <p:ph idx="1" type="body"/>
          </p:nvPr>
        </p:nvSpPr>
        <p:spPr>
          <a:xfrm>
            <a:off x="4079325" y="203450"/>
            <a:ext cx="4752900" cy="46899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 tag stands </a:t>
            </a:r>
            <a:r>
              <a:rPr lang="en">
                <a:solidFill>
                  <a:srgbClr val="FFFF00"/>
                </a:solidFill>
                <a:highlight>
                  <a:srgbClr val="000000"/>
                </a:highlight>
                <a:latin typeface="Verdana"/>
                <a:ea typeface="Verdana"/>
                <a:cs typeface="Verdana"/>
                <a:sym typeface="Verdana"/>
              </a:rPr>
              <a:t>valid for 10 years</a:t>
            </a:r>
            <a:r>
              <a:rPr lang="en">
                <a:solidFill>
                  <a:schemeClr val="dk1"/>
                </a:solidFill>
                <a:highlight>
                  <a:srgbClr val="000000"/>
                </a:highlight>
                <a:latin typeface="Verdana"/>
                <a:ea typeface="Verdana"/>
                <a:cs typeface="Verdana"/>
                <a:sym typeface="Verdana"/>
              </a:rPr>
              <a:t>.</a:t>
            </a:r>
            <a:endParaRPr>
              <a:solidFill>
                <a:schemeClr val="dk1"/>
              </a:solidFill>
              <a:highlight>
                <a:srgbClr val="000000"/>
              </a:highlight>
              <a:latin typeface="Verdana"/>
              <a:ea typeface="Verdana"/>
              <a:cs typeface="Verdana"/>
              <a:sym typeface="Verdana"/>
            </a:endParaRPr>
          </a:p>
          <a:p>
            <a:pPr indent="-342900" lvl="0" marL="457200" rtl="0" algn="l">
              <a:spcBef>
                <a:spcPts val="600"/>
              </a:spcBef>
              <a:spcAft>
                <a:spcPts val="0"/>
              </a:spcAft>
              <a:buClr>
                <a:schemeClr val="dk1"/>
              </a:buClr>
              <a:buSzPts val="1800"/>
              <a:buFont typeface="Verdana"/>
              <a:buChar char="➢"/>
            </a:pPr>
            <a:r>
              <a:rPr lang="en">
                <a:solidFill>
                  <a:srgbClr val="FFFF00"/>
                </a:solidFill>
                <a:highlight>
                  <a:srgbClr val="000000"/>
                </a:highlight>
                <a:latin typeface="Verdana"/>
                <a:ea typeface="Verdana"/>
                <a:cs typeface="Verdana"/>
                <a:sym typeface="Verdana"/>
              </a:rPr>
              <a:t>Uttar Pradesh is the leading state in India with the highest number of GI-tagged products, having surpassed 75 registrations.</a:t>
            </a:r>
            <a:endParaRPr>
              <a:solidFill>
                <a:schemeClr val="dk1"/>
              </a:solidFill>
              <a:highlight>
                <a:srgbClr val="000000"/>
              </a:highlight>
              <a:latin typeface="Verdana"/>
              <a:ea typeface="Verdana"/>
              <a:cs typeface="Verdana"/>
              <a:sym typeface="Verdana"/>
            </a:endParaRPr>
          </a:p>
          <a:p>
            <a:pPr indent="-342900" lvl="0" marL="457200" rtl="0" algn="l">
              <a:spcBef>
                <a:spcPts val="600"/>
              </a:spcBef>
              <a:spcAft>
                <a:spcPts val="60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 Geographical Indications </a:t>
            </a:r>
            <a:r>
              <a:rPr lang="en">
                <a:solidFill>
                  <a:srgbClr val="FFFF00"/>
                </a:solidFill>
                <a:highlight>
                  <a:srgbClr val="000000"/>
                </a:highlight>
                <a:latin typeface="Verdana"/>
                <a:ea typeface="Verdana"/>
                <a:cs typeface="Verdana"/>
                <a:sym typeface="Verdana"/>
              </a:rPr>
              <a:t>Registry is located at Chennai.</a:t>
            </a:r>
            <a:endParaRPr>
              <a:solidFill>
                <a:srgbClr val="FFFF00"/>
              </a:solidFill>
              <a:highlight>
                <a:srgbClr val="000000"/>
              </a:highlight>
              <a:latin typeface="Verdana"/>
              <a:ea typeface="Verdana"/>
              <a:cs typeface="Verdana"/>
              <a:sym typeface="Verdana"/>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11" name="Shape 111"/>
        <p:cNvGrpSpPr/>
        <p:nvPr/>
      </p:nvGrpSpPr>
      <p:grpSpPr>
        <a:xfrm>
          <a:off x="0" y="0"/>
          <a:ext cx="0" cy="0"/>
          <a:chOff x="0" y="0"/>
          <a:chExt cx="0" cy="0"/>
        </a:xfrm>
      </p:grpSpPr>
      <p:sp>
        <p:nvSpPr>
          <p:cNvPr id="112" name="Google Shape;112;p24"/>
          <p:cNvSpPr txBox="1"/>
          <p:nvPr>
            <p:ph idx="1" type="body"/>
          </p:nvPr>
        </p:nvSpPr>
        <p:spPr>
          <a:xfrm>
            <a:off x="311700" y="162325"/>
            <a:ext cx="8520600" cy="4808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solidFill>
                  <a:schemeClr val="dk1"/>
                </a:solidFill>
                <a:highlight>
                  <a:srgbClr val="000000"/>
                </a:highlight>
                <a:latin typeface="Verdana"/>
                <a:ea typeface="Verdana"/>
                <a:cs typeface="Verdana"/>
                <a:sym typeface="Verdana"/>
              </a:rPr>
              <a:t>GI Tags in A.P:</a:t>
            </a:r>
            <a:endParaRPr>
              <a:solidFill>
                <a:schemeClr val="dk1"/>
              </a:solidFill>
              <a:highlight>
                <a:srgbClr val="000000"/>
              </a:highlight>
              <a:latin typeface="Verdana"/>
              <a:ea typeface="Verdana"/>
              <a:cs typeface="Verdana"/>
              <a:sym typeface="Verdana"/>
            </a:endParaRPr>
          </a:p>
          <a:p>
            <a:pPr indent="0" lvl="0" marL="0" rtl="0" algn="l">
              <a:spcBef>
                <a:spcPts val="1200"/>
              </a:spcBef>
              <a:spcAft>
                <a:spcPts val="1200"/>
              </a:spcAft>
              <a:buNone/>
            </a:pPr>
            <a:r>
              <a:t/>
            </a:r>
            <a:endParaRPr>
              <a:solidFill>
                <a:schemeClr val="dk1"/>
              </a:solidFill>
              <a:highlight>
                <a:srgbClr val="000000"/>
              </a:highlight>
              <a:latin typeface="Verdana"/>
              <a:ea typeface="Verdana"/>
              <a:cs typeface="Verdana"/>
              <a:sym typeface="Verdana"/>
            </a:endParaRPr>
          </a:p>
        </p:txBody>
      </p:sp>
      <p:pic>
        <p:nvPicPr>
          <p:cNvPr id="113" name="Google Shape;113;p24" title="Screenshot 2026-04-17 at 4.41.27 PM.png"/>
          <p:cNvPicPr preferRelativeResize="0"/>
          <p:nvPr/>
        </p:nvPicPr>
        <p:blipFill>
          <a:blip r:embed="rId3">
            <a:alphaModFix/>
          </a:blip>
          <a:stretch>
            <a:fillRect/>
          </a:stretch>
        </p:blipFill>
        <p:spPr>
          <a:xfrm>
            <a:off x="311699" y="630600"/>
            <a:ext cx="4173749" cy="4431725"/>
          </a:xfrm>
          <a:prstGeom prst="rect">
            <a:avLst/>
          </a:prstGeom>
          <a:noFill/>
          <a:ln>
            <a:noFill/>
          </a:ln>
        </p:spPr>
      </p:pic>
      <p:pic>
        <p:nvPicPr>
          <p:cNvPr id="114" name="Google Shape;114;p24" title="Screenshot 2026-04-17 at 4.41.34 PM.png"/>
          <p:cNvPicPr preferRelativeResize="0"/>
          <p:nvPr/>
        </p:nvPicPr>
        <p:blipFill>
          <a:blip r:embed="rId4">
            <a:alphaModFix/>
          </a:blip>
          <a:stretch>
            <a:fillRect/>
          </a:stretch>
        </p:blipFill>
        <p:spPr>
          <a:xfrm>
            <a:off x="4624921" y="630600"/>
            <a:ext cx="4421751" cy="327682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18" name="Shape 118"/>
        <p:cNvGrpSpPr/>
        <p:nvPr/>
      </p:nvGrpSpPr>
      <p:grpSpPr>
        <a:xfrm>
          <a:off x="0" y="0"/>
          <a:ext cx="0" cy="0"/>
          <a:chOff x="0" y="0"/>
          <a:chExt cx="0" cy="0"/>
        </a:xfrm>
      </p:grpSpPr>
      <p:sp>
        <p:nvSpPr>
          <p:cNvPr id="119" name="Google Shape;119;p25"/>
          <p:cNvSpPr txBox="1"/>
          <p:nvPr>
            <p:ph idx="1" type="body"/>
          </p:nvPr>
        </p:nvSpPr>
        <p:spPr>
          <a:xfrm>
            <a:off x="311700" y="162325"/>
            <a:ext cx="8520600" cy="4808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solidFill>
                  <a:schemeClr val="dk1"/>
                </a:solidFill>
                <a:highlight>
                  <a:srgbClr val="000000"/>
                </a:highlight>
                <a:latin typeface="Verdana"/>
                <a:ea typeface="Verdana"/>
                <a:cs typeface="Verdana"/>
                <a:sym typeface="Verdana"/>
              </a:rPr>
              <a:t>GI Tags in Telangana:</a:t>
            </a:r>
            <a:endParaRPr>
              <a:solidFill>
                <a:schemeClr val="dk1"/>
              </a:solidFill>
              <a:highlight>
                <a:srgbClr val="000000"/>
              </a:highlight>
              <a:latin typeface="Verdana"/>
              <a:ea typeface="Verdana"/>
              <a:cs typeface="Verdana"/>
              <a:sym typeface="Verdana"/>
            </a:endParaRPr>
          </a:p>
          <a:p>
            <a:pPr indent="0" lvl="0" marL="0" rtl="0" algn="l">
              <a:spcBef>
                <a:spcPts val="1200"/>
              </a:spcBef>
              <a:spcAft>
                <a:spcPts val="1200"/>
              </a:spcAft>
              <a:buNone/>
            </a:pPr>
            <a:r>
              <a:t/>
            </a:r>
            <a:endParaRPr>
              <a:solidFill>
                <a:schemeClr val="dk1"/>
              </a:solidFill>
              <a:highlight>
                <a:srgbClr val="000000"/>
              </a:highlight>
              <a:latin typeface="Verdana"/>
              <a:ea typeface="Verdana"/>
              <a:cs typeface="Verdana"/>
              <a:sym typeface="Verdana"/>
            </a:endParaRPr>
          </a:p>
        </p:txBody>
      </p:sp>
      <p:pic>
        <p:nvPicPr>
          <p:cNvPr id="120" name="Google Shape;120;p25" title="Screenshot 2026-04-17 at 4.42.31 PM.png"/>
          <p:cNvPicPr preferRelativeResize="0"/>
          <p:nvPr/>
        </p:nvPicPr>
        <p:blipFill>
          <a:blip r:embed="rId3">
            <a:alphaModFix/>
          </a:blip>
          <a:stretch>
            <a:fillRect/>
          </a:stretch>
        </p:blipFill>
        <p:spPr>
          <a:xfrm>
            <a:off x="355077" y="764975"/>
            <a:ext cx="3463800" cy="4206051"/>
          </a:xfrm>
          <a:prstGeom prst="rect">
            <a:avLst/>
          </a:prstGeom>
          <a:noFill/>
          <a:ln>
            <a:noFill/>
          </a:ln>
        </p:spPr>
      </p:pic>
      <p:pic>
        <p:nvPicPr>
          <p:cNvPr id="121" name="Google Shape;121;p25" title="Screenshot 2026-04-17 at 4.43.00 PM.png"/>
          <p:cNvPicPr preferRelativeResize="0"/>
          <p:nvPr/>
        </p:nvPicPr>
        <p:blipFill>
          <a:blip r:embed="rId4">
            <a:alphaModFix/>
          </a:blip>
          <a:stretch>
            <a:fillRect/>
          </a:stretch>
        </p:blipFill>
        <p:spPr>
          <a:xfrm>
            <a:off x="3973250" y="764975"/>
            <a:ext cx="3873631" cy="420605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25" name="Shape 125"/>
        <p:cNvGrpSpPr/>
        <p:nvPr/>
      </p:nvGrpSpPr>
      <p:grpSpPr>
        <a:xfrm>
          <a:off x="0" y="0"/>
          <a:ext cx="0" cy="0"/>
          <a:chOff x="0" y="0"/>
          <a:chExt cx="0" cy="0"/>
        </a:xfrm>
      </p:grpSpPr>
      <p:sp>
        <p:nvSpPr>
          <p:cNvPr id="126" name="Google Shape;126;p26"/>
          <p:cNvSpPr txBox="1"/>
          <p:nvPr>
            <p:ph idx="1" type="body"/>
          </p:nvPr>
        </p:nvSpPr>
        <p:spPr>
          <a:xfrm>
            <a:off x="3449300" y="162325"/>
            <a:ext cx="5382900" cy="4808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solidFill>
                  <a:schemeClr val="dk1"/>
                </a:solidFill>
                <a:highlight>
                  <a:srgbClr val="000000"/>
                </a:highlight>
                <a:latin typeface="Verdana"/>
                <a:ea typeface="Verdana"/>
                <a:cs typeface="Verdana"/>
                <a:sym typeface="Verdana"/>
              </a:rPr>
              <a:t>‘Parakram Diwas–2026’:</a:t>
            </a:r>
            <a:endParaRPr>
              <a:solidFill>
                <a:schemeClr val="dk1"/>
              </a:solidFill>
              <a:highlight>
                <a:srgbClr val="000000"/>
              </a:highlight>
              <a:latin typeface="Verdana"/>
              <a:ea typeface="Verdana"/>
              <a:cs typeface="Verdana"/>
              <a:sym typeface="Verdana"/>
            </a:endParaRPr>
          </a:p>
          <a:p>
            <a:pPr indent="0" lvl="0" marL="0" rtl="0" algn="l">
              <a:spcBef>
                <a:spcPts val="1200"/>
              </a:spcBef>
              <a:spcAft>
                <a:spcPts val="1200"/>
              </a:spcAft>
              <a:buNone/>
            </a:pPr>
            <a:r>
              <a:rPr lang="en">
                <a:solidFill>
                  <a:schemeClr val="dk1"/>
                </a:solidFill>
                <a:highlight>
                  <a:srgbClr val="000000"/>
                </a:highlight>
                <a:latin typeface="Verdana"/>
                <a:ea typeface="Verdana"/>
                <a:cs typeface="Verdana"/>
                <a:sym typeface="Verdana"/>
              </a:rPr>
              <a:t>Context: Ministry of Culture to Organize </a:t>
            </a:r>
            <a:r>
              <a:rPr lang="en">
                <a:solidFill>
                  <a:srgbClr val="FFFF00"/>
                </a:solidFill>
                <a:highlight>
                  <a:srgbClr val="000000"/>
                </a:highlight>
                <a:latin typeface="Verdana"/>
                <a:ea typeface="Verdana"/>
                <a:cs typeface="Verdana"/>
                <a:sym typeface="Verdana"/>
              </a:rPr>
              <a:t>‘Parakram Diwas–2026’ to Commemorate 129th Birth Anniversary of Netaji Subhas Chandra Bose.</a:t>
            </a:r>
            <a:endParaRPr>
              <a:solidFill>
                <a:srgbClr val="FFFF00"/>
              </a:solidFill>
              <a:highlight>
                <a:srgbClr val="000000"/>
              </a:highlight>
              <a:latin typeface="Verdana"/>
              <a:ea typeface="Verdana"/>
              <a:cs typeface="Verdana"/>
              <a:sym typeface="Verdana"/>
            </a:endParaRPr>
          </a:p>
        </p:txBody>
      </p:sp>
      <p:pic>
        <p:nvPicPr>
          <p:cNvPr id="127" name="Google Shape;127;p26"/>
          <p:cNvPicPr preferRelativeResize="0"/>
          <p:nvPr/>
        </p:nvPicPr>
        <p:blipFill>
          <a:blip r:embed="rId3">
            <a:alphaModFix/>
          </a:blip>
          <a:stretch>
            <a:fillRect/>
          </a:stretch>
        </p:blipFill>
        <p:spPr>
          <a:xfrm>
            <a:off x="3341551" y="2028100"/>
            <a:ext cx="5382899" cy="3027871"/>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31" name="Shape 131"/>
        <p:cNvGrpSpPr/>
        <p:nvPr/>
      </p:nvGrpSpPr>
      <p:grpSpPr>
        <a:xfrm>
          <a:off x="0" y="0"/>
          <a:ext cx="0" cy="0"/>
          <a:chOff x="0" y="0"/>
          <a:chExt cx="0" cy="0"/>
        </a:xfrm>
      </p:grpSpPr>
      <p:sp>
        <p:nvSpPr>
          <p:cNvPr id="132" name="Google Shape;132;p27"/>
          <p:cNvSpPr txBox="1"/>
          <p:nvPr>
            <p:ph idx="1" type="body"/>
          </p:nvPr>
        </p:nvSpPr>
        <p:spPr>
          <a:xfrm>
            <a:off x="311700" y="162325"/>
            <a:ext cx="8520600" cy="4808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solidFill>
                  <a:schemeClr val="dk1"/>
                </a:solidFill>
                <a:highlight>
                  <a:srgbClr val="000000"/>
                </a:highlight>
                <a:latin typeface="Verdana"/>
                <a:ea typeface="Verdana"/>
                <a:cs typeface="Verdana"/>
                <a:sym typeface="Verdana"/>
              </a:rPr>
              <a:t>About Parakram Diwas:</a:t>
            </a:r>
            <a:endParaRPr>
              <a:solidFill>
                <a:schemeClr val="dk1"/>
              </a:solidFill>
              <a:highlight>
                <a:srgbClr val="000000"/>
              </a:highlight>
              <a:latin typeface="Verdana"/>
              <a:ea typeface="Verdana"/>
              <a:cs typeface="Verdana"/>
              <a:sym typeface="Verdana"/>
            </a:endParaRPr>
          </a:p>
          <a:p>
            <a:pPr indent="0" lvl="0" marL="0" rtl="0" algn="l">
              <a:spcBef>
                <a:spcPts val="1200"/>
              </a:spcBef>
              <a:spcAft>
                <a:spcPts val="1200"/>
              </a:spcAft>
              <a:buNone/>
            </a:pPr>
            <a:r>
              <a:t/>
            </a:r>
            <a:endParaRPr>
              <a:solidFill>
                <a:schemeClr val="dk1"/>
              </a:solidFill>
              <a:highlight>
                <a:srgbClr val="000000"/>
              </a:highlight>
              <a:latin typeface="Verdana"/>
              <a:ea typeface="Verdana"/>
              <a:cs typeface="Verdana"/>
              <a:sym typeface="Verdana"/>
            </a:endParaRPr>
          </a:p>
        </p:txBody>
      </p:sp>
      <p:pic>
        <p:nvPicPr>
          <p:cNvPr id="133" name="Google Shape;133;p27"/>
          <p:cNvPicPr preferRelativeResize="0"/>
          <p:nvPr/>
        </p:nvPicPr>
        <p:blipFill>
          <a:blip r:embed="rId3">
            <a:alphaModFix/>
          </a:blip>
          <a:stretch>
            <a:fillRect/>
          </a:stretch>
        </p:blipFill>
        <p:spPr>
          <a:xfrm>
            <a:off x="213275" y="801675"/>
            <a:ext cx="7791100" cy="424525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37" name="Shape 137"/>
        <p:cNvGrpSpPr/>
        <p:nvPr/>
      </p:nvGrpSpPr>
      <p:grpSpPr>
        <a:xfrm>
          <a:off x="0" y="0"/>
          <a:ext cx="0" cy="0"/>
          <a:chOff x="0" y="0"/>
          <a:chExt cx="0" cy="0"/>
        </a:xfrm>
      </p:grpSpPr>
      <p:sp>
        <p:nvSpPr>
          <p:cNvPr id="138" name="Google Shape;138;p28"/>
          <p:cNvSpPr txBox="1"/>
          <p:nvPr>
            <p:ph idx="1" type="body"/>
          </p:nvPr>
        </p:nvSpPr>
        <p:spPr>
          <a:xfrm>
            <a:off x="2495675" y="162325"/>
            <a:ext cx="6543600" cy="4808700"/>
          </a:xfrm>
          <a:prstGeom prst="rect">
            <a:avLst/>
          </a:prstGeom>
        </p:spPr>
        <p:txBody>
          <a:bodyPr anchorCtr="0" anchor="t" bIns="91425" lIns="91425" spcFirstLastPara="1" rIns="91425" wrap="square" tIns="91425">
            <a:normAutofit/>
          </a:bodyPr>
          <a:lstStyle/>
          <a:p>
            <a:pPr indent="-342900" lvl="0" marL="457200" rtl="0" algn="l">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Parakram Diwas is observed </a:t>
            </a:r>
            <a:r>
              <a:rPr lang="en">
                <a:solidFill>
                  <a:srgbClr val="FFFF00"/>
                </a:solidFill>
                <a:highlight>
                  <a:srgbClr val="000000"/>
                </a:highlight>
                <a:latin typeface="Verdana"/>
                <a:ea typeface="Verdana"/>
                <a:cs typeface="Verdana"/>
                <a:sym typeface="Verdana"/>
              </a:rPr>
              <a:t>annually from 2021 to commemorate the birth anniversary of Netaji Subhas Chandra Bose.</a:t>
            </a:r>
            <a:endParaRPr>
              <a:solidFill>
                <a:srgbClr val="FFFF00"/>
              </a:solidFill>
              <a:highlight>
                <a:srgbClr val="000000"/>
              </a:highlight>
              <a:latin typeface="Verdana"/>
              <a:ea typeface="Verdana"/>
              <a:cs typeface="Verdana"/>
              <a:sym typeface="Verdana"/>
            </a:endParaRPr>
          </a:p>
          <a:p>
            <a:pPr indent="-342900" lvl="0" marL="457200" rtl="0" algn="l">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 word </a:t>
            </a:r>
            <a:r>
              <a:rPr lang="en">
                <a:solidFill>
                  <a:srgbClr val="FFFF00"/>
                </a:solidFill>
                <a:highlight>
                  <a:srgbClr val="000000"/>
                </a:highlight>
                <a:latin typeface="Verdana"/>
                <a:ea typeface="Verdana"/>
                <a:cs typeface="Verdana"/>
                <a:sym typeface="Verdana"/>
              </a:rPr>
              <a:t>“Parakram” means courage or valour, </a:t>
            </a:r>
            <a:r>
              <a:rPr lang="en">
                <a:solidFill>
                  <a:schemeClr val="dk1"/>
                </a:solidFill>
                <a:highlight>
                  <a:srgbClr val="000000"/>
                </a:highlight>
                <a:latin typeface="Verdana"/>
                <a:ea typeface="Verdana"/>
                <a:cs typeface="Verdana"/>
                <a:sym typeface="Verdana"/>
              </a:rPr>
              <a:t>symbolising Netaji’s fearless leadership and sacrifice.</a:t>
            </a:r>
            <a:endParaRPr>
              <a:solidFill>
                <a:schemeClr val="dk1"/>
              </a:solidFill>
              <a:highlight>
                <a:srgbClr val="000000"/>
              </a:highlight>
              <a:latin typeface="Verdana"/>
              <a:ea typeface="Verdana"/>
              <a:cs typeface="Verdana"/>
              <a:sym typeface="Verdana"/>
            </a:endParaRPr>
          </a:p>
          <a:p>
            <a:pPr indent="-342900" lvl="0" marL="457200" rtl="0" algn="l">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 day </a:t>
            </a:r>
            <a:r>
              <a:rPr lang="en">
                <a:solidFill>
                  <a:srgbClr val="FFFF00"/>
                </a:solidFill>
                <a:highlight>
                  <a:srgbClr val="000000"/>
                </a:highlight>
                <a:latin typeface="Verdana"/>
                <a:ea typeface="Verdana"/>
                <a:cs typeface="Verdana"/>
                <a:sym typeface="Verdana"/>
              </a:rPr>
              <a:t>honours Netaji’s role in India’s freedom struggle</a:t>
            </a:r>
            <a:r>
              <a:rPr lang="en">
                <a:solidFill>
                  <a:schemeClr val="dk1"/>
                </a:solidFill>
                <a:highlight>
                  <a:srgbClr val="000000"/>
                </a:highlight>
                <a:latin typeface="Verdana"/>
                <a:ea typeface="Verdana"/>
                <a:cs typeface="Verdana"/>
                <a:sym typeface="Verdana"/>
              </a:rPr>
              <a:t> and the legacy of the Azad Hind Fauj (INA).</a:t>
            </a:r>
            <a:endParaRPr>
              <a:solidFill>
                <a:schemeClr val="dk1"/>
              </a:solidFill>
              <a:highlight>
                <a:srgbClr val="000000"/>
              </a:highlight>
              <a:latin typeface="Verdana"/>
              <a:ea typeface="Verdana"/>
              <a:cs typeface="Verdana"/>
              <a:sym typeface="Verdana"/>
            </a:endParaRPr>
          </a:p>
          <a:p>
            <a:pPr indent="-342900" lvl="0" marL="457200" rtl="0" algn="l">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Parakram Diwas 2026, the theme "Netaji: Courage, Determination and Patriotism".</a:t>
            </a:r>
            <a:endParaRPr>
              <a:solidFill>
                <a:schemeClr val="dk1"/>
              </a:solidFill>
              <a:highlight>
                <a:srgbClr val="000000"/>
              </a:highlight>
              <a:latin typeface="Verdana"/>
              <a:ea typeface="Verdana"/>
              <a:cs typeface="Verdana"/>
              <a:sym typeface="Verdana"/>
            </a:endParaRPr>
          </a:p>
          <a:p>
            <a:pPr indent="-342900" lvl="0" marL="457200" rtl="0" algn="l">
              <a:spcBef>
                <a:spcPts val="600"/>
              </a:spcBef>
              <a:spcAft>
                <a:spcPts val="60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It is </a:t>
            </a:r>
            <a:r>
              <a:rPr lang="en">
                <a:solidFill>
                  <a:srgbClr val="FFFF00"/>
                </a:solidFill>
                <a:highlight>
                  <a:srgbClr val="000000"/>
                </a:highlight>
                <a:latin typeface="Verdana"/>
                <a:ea typeface="Verdana"/>
                <a:cs typeface="Verdana"/>
                <a:sym typeface="Verdana"/>
              </a:rPr>
              <a:t>organised by the Ministry of Culture in </a:t>
            </a:r>
            <a:r>
              <a:rPr lang="en">
                <a:solidFill>
                  <a:schemeClr val="dk1"/>
                </a:solidFill>
                <a:highlight>
                  <a:srgbClr val="000000"/>
                </a:highlight>
                <a:latin typeface="Verdana"/>
                <a:ea typeface="Verdana"/>
                <a:cs typeface="Verdana"/>
                <a:sym typeface="Verdana"/>
              </a:rPr>
              <a:t>coordination with its allied institutions.</a:t>
            </a:r>
            <a:endParaRPr>
              <a:solidFill>
                <a:schemeClr val="dk1"/>
              </a:solidFill>
              <a:highlight>
                <a:srgbClr val="000000"/>
              </a:highlight>
              <a:latin typeface="Verdana"/>
              <a:ea typeface="Verdana"/>
              <a:cs typeface="Verdana"/>
              <a:sym typeface="Verdana"/>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42" name="Shape 142"/>
        <p:cNvGrpSpPr/>
        <p:nvPr/>
      </p:nvGrpSpPr>
      <p:grpSpPr>
        <a:xfrm>
          <a:off x="0" y="0"/>
          <a:ext cx="0" cy="0"/>
          <a:chOff x="0" y="0"/>
          <a:chExt cx="0" cy="0"/>
        </a:xfrm>
      </p:grpSpPr>
      <p:sp>
        <p:nvSpPr>
          <p:cNvPr id="143" name="Google Shape;143;p29"/>
          <p:cNvSpPr txBox="1"/>
          <p:nvPr>
            <p:ph idx="1" type="body"/>
          </p:nvPr>
        </p:nvSpPr>
        <p:spPr>
          <a:xfrm>
            <a:off x="3702925" y="162325"/>
            <a:ext cx="5129400" cy="4808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solidFill>
                  <a:schemeClr val="dk1"/>
                </a:solidFill>
                <a:highlight>
                  <a:srgbClr val="000000"/>
                </a:highlight>
                <a:latin typeface="Verdana"/>
                <a:ea typeface="Verdana"/>
                <a:cs typeface="Verdana"/>
                <a:sym typeface="Verdana"/>
              </a:rPr>
              <a:t>Granth Kutir:</a:t>
            </a:r>
            <a:endParaRPr>
              <a:solidFill>
                <a:schemeClr val="dk1"/>
              </a:solidFill>
              <a:highlight>
                <a:srgbClr val="000000"/>
              </a:highlight>
              <a:latin typeface="Verdana"/>
              <a:ea typeface="Verdana"/>
              <a:cs typeface="Verdana"/>
              <a:sym typeface="Verdana"/>
            </a:endParaRPr>
          </a:p>
          <a:p>
            <a:pPr indent="0" lvl="0" marL="0" rtl="0" algn="l">
              <a:spcBef>
                <a:spcPts val="1200"/>
              </a:spcBef>
              <a:spcAft>
                <a:spcPts val="1200"/>
              </a:spcAft>
              <a:buNone/>
            </a:pPr>
            <a:r>
              <a:rPr lang="en">
                <a:solidFill>
                  <a:schemeClr val="dk1"/>
                </a:solidFill>
                <a:highlight>
                  <a:srgbClr val="000000"/>
                </a:highlight>
                <a:latin typeface="Verdana"/>
                <a:ea typeface="Verdana"/>
                <a:cs typeface="Verdana"/>
                <a:sym typeface="Verdana"/>
              </a:rPr>
              <a:t>Context: President of India inaugurates </a:t>
            </a:r>
            <a:r>
              <a:rPr lang="en">
                <a:solidFill>
                  <a:srgbClr val="FFFF00"/>
                </a:solidFill>
                <a:highlight>
                  <a:srgbClr val="000000"/>
                </a:highlight>
                <a:latin typeface="Verdana"/>
                <a:ea typeface="Verdana"/>
                <a:cs typeface="Verdana"/>
                <a:sym typeface="Verdana"/>
              </a:rPr>
              <a:t>Granth Kutir at Rashtrapati Bhavan.</a:t>
            </a:r>
            <a:endParaRPr>
              <a:solidFill>
                <a:srgbClr val="FFFF00"/>
              </a:solidFill>
              <a:highlight>
                <a:srgbClr val="000000"/>
              </a:highlight>
              <a:latin typeface="Verdana"/>
              <a:ea typeface="Verdana"/>
              <a:cs typeface="Verdana"/>
              <a:sym typeface="Verdana"/>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47" name="Shape 147"/>
        <p:cNvGrpSpPr/>
        <p:nvPr/>
      </p:nvGrpSpPr>
      <p:grpSpPr>
        <a:xfrm>
          <a:off x="0" y="0"/>
          <a:ext cx="0" cy="0"/>
          <a:chOff x="0" y="0"/>
          <a:chExt cx="0" cy="0"/>
        </a:xfrm>
      </p:grpSpPr>
      <p:sp>
        <p:nvSpPr>
          <p:cNvPr id="148" name="Google Shape;148;p30"/>
          <p:cNvSpPr txBox="1"/>
          <p:nvPr>
            <p:ph idx="1" type="body"/>
          </p:nvPr>
        </p:nvSpPr>
        <p:spPr>
          <a:xfrm>
            <a:off x="3002900" y="162325"/>
            <a:ext cx="6141000" cy="4920300"/>
          </a:xfrm>
          <a:prstGeom prst="rect">
            <a:avLst/>
          </a:prstGeom>
        </p:spPr>
        <p:txBody>
          <a:bodyPr anchorCtr="0" anchor="t" bIns="91425" lIns="91425" spcFirstLastPara="1" rIns="91425" wrap="square" tIns="91425">
            <a:normAutofit/>
          </a:bodyPr>
          <a:lstStyle/>
          <a:p>
            <a:pPr indent="0" lvl="0" marL="0" rtl="0" algn="l">
              <a:lnSpc>
                <a:spcPct val="115000"/>
              </a:lnSpc>
              <a:spcBef>
                <a:spcPts val="0"/>
              </a:spcBef>
              <a:spcAft>
                <a:spcPts val="0"/>
              </a:spcAft>
              <a:buNone/>
            </a:pPr>
            <a:r>
              <a:rPr lang="en">
                <a:solidFill>
                  <a:schemeClr val="dk1"/>
                </a:solidFill>
                <a:highlight>
                  <a:srgbClr val="000000"/>
                </a:highlight>
                <a:latin typeface="Verdana"/>
                <a:ea typeface="Verdana"/>
                <a:cs typeface="Verdana"/>
                <a:sym typeface="Verdana"/>
              </a:rPr>
              <a:t>About Granth Kutir:</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Granth Kutir is a </a:t>
            </a:r>
            <a:r>
              <a:rPr lang="en">
                <a:solidFill>
                  <a:srgbClr val="FFFF00"/>
                </a:solidFill>
                <a:highlight>
                  <a:srgbClr val="000000"/>
                </a:highlight>
                <a:latin typeface="Verdana"/>
                <a:ea typeface="Verdana"/>
                <a:cs typeface="Verdana"/>
                <a:sym typeface="Verdana"/>
              </a:rPr>
              <a:t>cultural repository showcasing India’s literary</a:t>
            </a:r>
            <a:r>
              <a:rPr lang="en">
                <a:solidFill>
                  <a:schemeClr val="dk1"/>
                </a:solidFill>
                <a:highlight>
                  <a:srgbClr val="000000"/>
                </a:highlight>
                <a:latin typeface="Verdana"/>
                <a:ea typeface="Verdana"/>
                <a:cs typeface="Verdana"/>
                <a:sym typeface="Verdana"/>
              </a:rPr>
              <a:t>, philosophical, and civilisational heritage.</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It houses </a:t>
            </a:r>
            <a:r>
              <a:rPr lang="en">
                <a:solidFill>
                  <a:srgbClr val="FFFF00"/>
                </a:solidFill>
                <a:highlight>
                  <a:srgbClr val="000000"/>
                </a:highlight>
                <a:latin typeface="Verdana"/>
                <a:ea typeface="Verdana"/>
                <a:cs typeface="Verdana"/>
                <a:sym typeface="Verdana"/>
              </a:rPr>
              <a:t>around 2,300 books in 11 classical Indian languages</a:t>
            </a:r>
            <a:r>
              <a:rPr lang="en">
                <a:solidFill>
                  <a:schemeClr val="dk1"/>
                </a:solidFill>
                <a:highlight>
                  <a:srgbClr val="000000"/>
                </a:highlight>
                <a:latin typeface="Verdana"/>
                <a:ea typeface="Verdana"/>
                <a:cs typeface="Verdana"/>
                <a:sym typeface="Verdana"/>
              </a:rPr>
              <a:t>, reflecting rich linguistic diversity.</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0"/>
              </a:spcAft>
              <a:buClr>
                <a:schemeClr val="dk1"/>
              </a:buClr>
              <a:buSzPts val="1800"/>
              <a:buFont typeface="Verdana"/>
              <a:buChar char="❖"/>
            </a:pPr>
            <a:r>
              <a:rPr lang="en">
                <a:solidFill>
                  <a:srgbClr val="FFFF00"/>
                </a:solidFill>
                <a:highlight>
                  <a:srgbClr val="000000"/>
                </a:highlight>
                <a:latin typeface="Verdana"/>
                <a:ea typeface="Verdana"/>
                <a:cs typeface="Verdana"/>
                <a:sym typeface="Verdana"/>
              </a:rPr>
              <a:t>On 3 October 2024</a:t>
            </a:r>
            <a:r>
              <a:rPr lang="en">
                <a:solidFill>
                  <a:schemeClr val="dk1"/>
                </a:solidFill>
                <a:highlight>
                  <a:srgbClr val="000000"/>
                </a:highlight>
                <a:latin typeface="Verdana"/>
                <a:ea typeface="Verdana"/>
                <a:cs typeface="Verdana"/>
                <a:sym typeface="Verdana"/>
              </a:rPr>
              <a:t>, the Government of India granted Classical Language status to Marathi, Pali, Prakrit, Assamese, and Bengali.</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60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 </a:t>
            </a:r>
            <a:r>
              <a:rPr lang="en">
                <a:solidFill>
                  <a:srgbClr val="FFFF00"/>
                </a:solidFill>
                <a:highlight>
                  <a:srgbClr val="000000"/>
                </a:highlight>
                <a:latin typeface="Verdana"/>
                <a:ea typeface="Verdana"/>
                <a:cs typeface="Verdana"/>
                <a:sym typeface="Verdana"/>
              </a:rPr>
              <a:t>collection covers subjects like epics, philosophy, history, science</a:t>
            </a:r>
            <a:r>
              <a:rPr lang="en">
                <a:solidFill>
                  <a:schemeClr val="dk1"/>
                </a:solidFill>
                <a:highlight>
                  <a:srgbClr val="000000"/>
                </a:highlight>
                <a:latin typeface="Verdana"/>
                <a:ea typeface="Verdana"/>
                <a:cs typeface="Verdana"/>
                <a:sym typeface="Verdana"/>
              </a:rPr>
              <a:t>, governance, linguistics, and devotional literature.</a:t>
            </a:r>
            <a:endParaRPr>
              <a:solidFill>
                <a:schemeClr val="dk1"/>
              </a:solidFill>
              <a:highlight>
                <a:srgbClr val="000000"/>
              </a:highlight>
              <a:latin typeface="Verdana"/>
              <a:ea typeface="Verdana"/>
              <a:cs typeface="Verdana"/>
              <a:sym typeface="Verdana"/>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52" name="Shape 152"/>
        <p:cNvGrpSpPr/>
        <p:nvPr/>
      </p:nvGrpSpPr>
      <p:grpSpPr>
        <a:xfrm>
          <a:off x="0" y="0"/>
          <a:ext cx="0" cy="0"/>
          <a:chOff x="0" y="0"/>
          <a:chExt cx="0" cy="0"/>
        </a:xfrm>
      </p:grpSpPr>
      <p:sp>
        <p:nvSpPr>
          <p:cNvPr id="153" name="Google Shape;153;p31"/>
          <p:cNvSpPr txBox="1"/>
          <p:nvPr>
            <p:ph idx="1" type="body"/>
          </p:nvPr>
        </p:nvSpPr>
        <p:spPr>
          <a:xfrm>
            <a:off x="4118850" y="162325"/>
            <a:ext cx="4971000" cy="4808700"/>
          </a:xfrm>
          <a:prstGeom prst="rect">
            <a:avLst/>
          </a:prstGeom>
        </p:spPr>
        <p:txBody>
          <a:bodyPr anchorCtr="0" anchor="t" bIns="91425" lIns="91425" spcFirstLastPara="1" rIns="91425" wrap="square" tIns="91425">
            <a:normAutofit/>
          </a:bodyPr>
          <a:lstStyle/>
          <a:p>
            <a:pPr indent="-342900" lvl="0" marL="457200" rtl="0" algn="l">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 </a:t>
            </a:r>
            <a:r>
              <a:rPr lang="en">
                <a:solidFill>
                  <a:srgbClr val="FFFF00"/>
                </a:solidFill>
                <a:highlight>
                  <a:srgbClr val="000000"/>
                </a:highlight>
                <a:latin typeface="Verdana"/>
                <a:ea typeface="Verdana"/>
                <a:cs typeface="Verdana"/>
                <a:sym typeface="Verdana"/>
              </a:rPr>
              <a:t>Ministry of Education and Ministry of Culture </a:t>
            </a:r>
            <a:r>
              <a:rPr lang="en">
                <a:solidFill>
                  <a:schemeClr val="dk1"/>
                </a:solidFill>
                <a:highlight>
                  <a:srgbClr val="000000"/>
                </a:highlight>
                <a:latin typeface="Verdana"/>
                <a:ea typeface="Verdana"/>
                <a:cs typeface="Verdana"/>
                <a:sym typeface="Verdana"/>
              </a:rPr>
              <a:t>support the initiative.</a:t>
            </a:r>
            <a:endParaRPr>
              <a:solidFill>
                <a:schemeClr val="dk1"/>
              </a:solidFill>
              <a:highlight>
                <a:srgbClr val="000000"/>
              </a:highlight>
              <a:latin typeface="Verdana"/>
              <a:ea typeface="Verdana"/>
              <a:cs typeface="Verdana"/>
              <a:sym typeface="Verdana"/>
            </a:endParaRPr>
          </a:p>
          <a:p>
            <a:pPr indent="-342900" lvl="0" marL="457200" rtl="0" algn="l">
              <a:spcBef>
                <a:spcPts val="600"/>
              </a:spcBef>
              <a:spcAft>
                <a:spcPts val="60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a:t>
            </a:r>
            <a:r>
              <a:rPr lang="en">
                <a:solidFill>
                  <a:srgbClr val="FFFF00"/>
                </a:solidFill>
                <a:highlight>
                  <a:srgbClr val="000000"/>
                </a:highlight>
                <a:latin typeface="Verdana"/>
                <a:ea typeface="Verdana"/>
                <a:cs typeface="Verdana"/>
                <a:sym typeface="Verdana"/>
              </a:rPr>
              <a:t> Indira Gandhi National Centre for the Arts provides expertise </a:t>
            </a:r>
            <a:r>
              <a:rPr lang="en">
                <a:solidFill>
                  <a:schemeClr val="dk1"/>
                </a:solidFill>
                <a:highlight>
                  <a:srgbClr val="000000"/>
                </a:highlight>
                <a:latin typeface="Verdana"/>
                <a:ea typeface="Verdana"/>
                <a:cs typeface="Verdana"/>
                <a:sym typeface="Verdana"/>
              </a:rPr>
              <a:t>in conservation and documentation.</a:t>
            </a:r>
            <a:endParaRPr>
              <a:solidFill>
                <a:schemeClr val="dk1"/>
              </a:solidFill>
              <a:highlight>
                <a:srgbClr val="000000"/>
              </a:highlight>
              <a:latin typeface="Verdana"/>
              <a:ea typeface="Verdana"/>
              <a:cs typeface="Verdana"/>
              <a:sym typeface="Verdana"/>
            </a:endParaRPr>
          </a:p>
        </p:txBody>
      </p:sp>
      <p:pic>
        <p:nvPicPr>
          <p:cNvPr id="154" name="Google Shape;154;p31"/>
          <p:cNvPicPr preferRelativeResize="0"/>
          <p:nvPr/>
        </p:nvPicPr>
        <p:blipFill>
          <a:blip r:embed="rId3">
            <a:alphaModFix/>
          </a:blip>
          <a:stretch>
            <a:fillRect/>
          </a:stretch>
        </p:blipFill>
        <p:spPr>
          <a:xfrm>
            <a:off x="152400" y="152400"/>
            <a:ext cx="3381375" cy="22193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58" name="Shape 58"/>
        <p:cNvGrpSpPr/>
        <p:nvPr/>
      </p:nvGrpSpPr>
      <p:grpSpPr>
        <a:xfrm>
          <a:off x="0" y="0"/>
          <a:ext cx="0" cy="0"/>
          <a:chOff x="0" y="0"/>
          <a:chExt cx="0" cy="0"/>
        </a:xfrm>
      </p:grpSpPr>
      <p:sp>
        <p:nvSpPr>
          <p:cNvPr id="59" name="Google Shape;59;p14"/>
          <p:cNvSpPr txBox="1"/>
          <p:nvPr>
            <p:ph idx="1" type="body"/>
          </p:nvPr>
        </p:nvSpPr>
        <p:spPr>
          <a:xfrm>
            <a:off x="311700" y="162325"/>
            <a:ext cx="8520600" cy="48087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solidFill>
                  <a:schemeClr val="dk1"/>
                </a:solidFill>
                <a:highlight>
                  <a:srgbClr val="000000"/>
                </a:highlight>
                <a:latin typeface="Verdana"/>
                <a:ea typeface="Verdana"/>
                <a:cs typeface="Verdana"/>
                <a:sym typeface="Verdana"/>
              </a:rPr>
              <a:t>Other News:</a:t>
            </a:r>
            <a:endParaRPr>
              <a:solidFill>
                <a:schemeClr val="dk1"/>
              </a:solidFill>
              <a:highlight>
                <a:srgbClr val="000000"/>
              </a:highlight>
              <a:latin typeface="Verdana"/>
              <a:ea typeface="Verdana"/>
              <a:cs typeface="Verdana"/>
              <a:sym typeface="Verdana"/>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58" name="Shape 158"/>
        <p:cNvGrpSpPr/>
        <p:nvPr/>
      </p:nvGrpSpPr>
      <p:grpSpPr>
        <a:xfrm>
          <a:off x="0" y="0"/>
          <a:ext cx="0" cy="0"/>
          <a:chOff x="0" y="0"/>
          <a:chExt cx="0" cy="0"/>
        </a:xfrm>
      </p:grpSpPr>
      <p:sp>
        <p:nvSpPr>
          <p:cNvPr id="159" name="Google Shape;159;p32"/>
          <p:cNvSpPr txBox="1"/>
          <p:nvPr>
            <p:ph idx="1" type="body"/>
          </p:nvPr>
        </p:nvSpPr>
        <p:spPr>
          <a:xfrm>
            <a:off x="3449300" y="162325"/>
            <a:ext cx="5382900" cy="4808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solidFill>
                  <a:schemeClr val="dk1"/>
                </a:solidFill>
                <a:highlight>
                  <a:srgbClr val="000000"/>
                </a:highlight>
                <a:latin typeface="Verdana"/>
                <a:ea typeface="Verdana"/>
                <a:cs typeface="Verdana"/>
                <a:sym typeface="Verdana"/>
              </a:rPr>
              <a:t>Franz Edelman Award 2026:</a:t>
            </a:r>
            <a:endParaRPr>
              <a:solidFill>
                <a:schemeClr val="dk1"/>
              </a:solidFill>
              <a:highlight>
                <a:srgbClr val="000000"/>
              </a:highlight>
              <a:latin typeface="Verdana"/>
              <a:ea typeface="Verdana"/>
              <a:cs typeface="Verdana"/>
              <a:sym typeface="Verdana"/>
            </a:endParaRPr>
          </a:p>
          <a:p>
            <a:pPr indent="0" lvl="0" marL="0" rtl="0" algn="l">
              <a:spcBef>
                <a:spcPts val="1200"/>
              </a:spcBef>
              <a:spcAft>
                <a:spcPts val="1200"/>
              </a:spcAft>
              <a:buNone/>
            </a:pPr>
            <a:r>
              <a:rPr lang="en">
                <a:solidFill>
                  <a:schemeClr val="dk1"/>
                </a:solidFill>
                <a:highlight>
                  <a:srgbClr val="000000"/>
                </a:highlight>
                <a:latin typeface="Verdana"/>
                <a:ea typeface="Verdana"/>
                <a:cs typeface="Verdana"/>
                <a:sym typeface="Verdana"/>
              </a:rPr>
              <a:t>Context: </a:t>
            </a:r>
            <a:r>
              <a:rPr lang="en">
                <a:solidFill>
                  <a:srgbClr val="FFFF00"/>
                </a:solidFill>
                <a:highlight>
                  <a:srgbClr val="000000"/>
                </a:highlight>
                <a:latin typeface="Verdana"/>
                <a:ea typeface="Verdana"/>
                <a:cs typeface="Verdana"/>
                <a:sym typeface="Verdana"/>
              </a:rPr>
              <a:t>INFORMS Announces Six Finalists for the 2026 Franz Edelman Award</a:t>
            </a:r>
            <a:r>
              <a:rPr lang="en">
                <a:solidFill>
                  <a:schemeClr val="dk1"/>
                </a:solidFill>
                <a:highlight>
                  <a:srgbClr val="000000"/>
                </a:highlight>
                <a:latin typeface="Verdana"/>
                <a:ea typeface="Verdana"/>
                <a:cs typeface="Verdana"/>
                <a:sym typeface="Verdana"/>
              </a:rPr>
              <a:t>; Department of Food and Public Distribution among the Honorees.</a:t>
            </a:r>
            <a:endParaRPr>
              <a:solidFill>
                <a:schemeClr val="dk1"/>
              </a:solidFill>
              <a:highlight>
                <a:srgbClr val="000000"/>
              </a:highlight>
              <a:latin typeface="Verdana"/>
              <a:ea typeface="Verdana"/>
              <a:cs typeface="Verdana"/>
              <a:sym typeface="Verdana"/>
            </a:endParaRPr>
          </a:p>
        </p:txBody>
      </p:sp>
      <p:pic>
        <p:nvPicPr>
          <p:cNvPr id="160" name="Google Shape;160;p32"/>
          <p:cNvPicPr preferRelativeResize="0"/>
          <p:nvPr/>
        </p:nvPicPr>
        <p:blipFill>
          <a:blip r:embed="rId3">
            <a:alphaModFix/>
          </a:blip>
          <a:stretch>
            <a:fillRect/>
          </a:stretch>
        </p:blipFill>
        <p:spPr>
          <a:xfrm>
            <a:off x="152400" y="152400"/>
            <a:ext cx="3144500" cy="2888337"/>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64" name="Shape 164"/>
        <p:cNvGrpSpPr/>
        <p:nvPr/>
      </p:nvGrpSpPr>
      <p:grpSpPr>
        <a:xfrm>
          <a:off x="0" y="0"/>
          <a:ext cx="0" cy="0"/>
          <a:chOff x="0" y="0"/>
          <a:chExt cx="0" cy="0"/>
        </a:xfrm>
      </p:grpSpPr>
      <p:sp>
        <p:nvSpPr>
          <p:cNvPr id="165" name="Google Shape;165;p33"/>
          <p:cNvSpPr txBox="1"/>
          <p:nvPr>
            <p:ph idx="1" type="body"/>
          </p:nvPr>
        </p:nvSpPr>
        <p:spPr>
          <a:xfrm>
            <a:off x="2404350" y="60875"/>
            <a:ext cx="6675300" cy="5011500"/>
          </a:xfrm>
          <a:prstGeom prst="rect">
            <a:avLst/>
          </a:prstGeom>
        </p:spPr>
        <p:txBody>
          <a:bodyPr anchorCtr="0" anchor="t" bIns="91425" lIns="91425" spcFirstLastPara="1" rIns="91425" wrap="square" tIns="91425">
            <a:normAutofit/>
          </a:bodyPr>
          <a:lstStyle/>
          <a:p>
            <a:pPr indent="0" lvl="0" marL="0" rtl="0" algn="l">
              <a:lnSpc>
                <a:spcPct val="115000"/>
              </a:lnSpc>
              <a:spcBef>
                <a:spcPts val="0"/>
              </a:spcBef>
              <a:spcAft>
                <a:spcPts val="0"/>
              </a:spcAft>
              <a:buNone/>
            </a:pPr>
            <a:r>
              <a:rPr lang="en">
                <a:solidFill>
                  <a:schemeClr val="dk1"/>
                </a:solidFill>
                <a:highlight>
                  <a:srgbClr val="000000"/>
                </a:highlight>
                <a:latin typeface="Verdana"/>
                <a:ea typeface="Verdana"/>
                <a:cs typeface="Verdana"/>
                <a:sym typeface="Verdana"/>
              </a:rPr>
              <a:t>More about:</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 </a:t>
            </a:r>
            <a:r>
              <a:rPr lang="en">
                <a:solidFill>
                  <a:srgbClr val="FFFF00"/>
                </a:solidFill>
                <a:highlight>
                  <a:srgbClr val="000000"/>
                </a:highlight>
                <a:latin typeface="Verdana"/>
                <a:ea typeface="Verdana"/>
                <a:cs typeface="Verdana"/>
                <a:sym typeface="Verdana"/>
              </a:rPr>
              <a:t>Department of Food and Public Distribution (DFPD) is among the six finalists</a:t>
            </a:r>
            <a:r>
              <a:rPr lang="en">
                <a:solidFill>
                  <a:schemeClr val="dk1"/>
                </a:solidFill>
                <a:highlight>
                  <a:srgbClr val="000000"/>
                </a:highlight>
                <a:latin typeface="Verdana"/>
                <a:ea typeface="Verdana"/>
                <a:cs typeface="Verdana"/>
                <a:sym typeface="Verdana"/>
              </a:rPr>
              <a:t> for the 2026 Franz Edelman Award for its operations </a:t>
            </a:r>
            <a:r>
              <a:rPr lang="en">
                <a:solidFill>
                  <a:srgbClr val="FFFF00"/>
                </a:solidFill>
                <a:highlight>
                  <a:srgbClr val="000000"/>
                </a:highlight>
                <a:latin typeface="Verdana"/>
                <a:ea typeface="Verdana"/>
                <a:cs typeface="Verdana"/>
                <a:sym typeface="Verdana"/>
              </a:rPr>
              <a:t>research–based initiative “Anna Chakra.”</a:t>
            </a:r>
            <a:endParaRPr>
              <a:solidFill>
                <a:srgbClr val="FFFF00"/>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“Anna Chakra” </a:t>
            </a:r>
            <a:r>
              <a:rPr lang="en">
                <a:solidFill>
                  <a:srgbClr val="FFFF00"/>
                </a:solidFill>
                <a:highlight>
                  <a:srgbClr val="000000"/>
                </a:highlight>
                <a:latin typeface="Verdana"/>
                <a:ea typeface="Verdana"/>
                <a:cs typeface="Verdana"/>
                <a:sym typeface="Verdana"/>
              </a:rPr>
              <a:t>strengthens India’s Public Distribution System</a:t>
            </a:r>
            <a:r>
              <a:rPr lang="en">
                <a:solidFill>
                  <a:schemeClr val="dk1"/>
                </a:solidFill>
                <a:highlight>
                  <a:srgbClr val="000000"/>
                </a:highlight>
                <a:latin typeface="Verdana"/>
                <a:ea typeface="Verdana"/>
                <a:cs typeface="Verdana"/>
                <a:sym typeface="Verdana"/>
              </a:rPr>
              <a:t> by optimising State-specific foodgrain logistics and supply chains.</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 initiative was </a:t>
            </a:r>
            <a:r>
              <a:rPr lang="en">
                <a:solidFill>
                  <a:srgbClr val="FFFF00"/>
                </a:solidFill>
                <a:highlight>
                  <a:srgbClr val="000000"/>
                </a:highlight>
                <a:latin typeface="Verdana"/>
                <a:ea typeface="Verdana"/>
                <a:cs typeface="Verdana"/>
                <a:sym typeface="Verdana"/>
              </a:rPr>
              <a:t>developed in collaboration with the United Nations World Food Programme (WFP)</a:t>
            </a:r>
            <a:r>
              <a:rPr lang="en">
                <a:solidFill>
                  <a:schemeClr val="dk1"/>
                </a:solidFill>
                <a:highlight>
                  <a:srgbClr val="000000"/>
                </a:highlight>
                <a:latin typeface="Verdana"/>
                <a:ea typeface="Verdana"/>
                <a:cs typeface="Verdana"/>
                <a:sym typeface="Verdana"/>
              </a:rPr>
              <a:t> India and IIT Delhi.</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60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 Franz Edelman Award </a:t>
            </a:r>
            <a:r>
              <a:rPr lang="en">
                <a:solidFill>
                  <a:srgbClr val="FFFF00"/>
                </a:solidFill>
                <a:highlight>
                  <a:srgbClr val="000000"/>
                </a:highlight>
                <a:latin typeface="Verdana"/>
                <a:ea typeface="Verdana"/>
                <a:cs typeface="Verdana"/>
                <a:sym typeface="Verdana"/>
              </a:rPr>
              <a:t>recognises excellence in applying operations research</a:t>
            </a:r>
            <a:r>
              <a:rPr lang="en">
                <a:solidFill>
                  <a:schemeClr val="dk1"/>
                </a:solidFill>
                <a:highlight>
                  <a:srgbClr val="000000"/>
                </a:highlight>
                <a:latin typeface="Verdana"/>
                <a:ea typeface="Verdana"/>
                <a:cs typeface="Verdana"/>
                <a:sym typeface="Verdana"/>
              </a:rPr>
              <a:t> to real-world problems.</a:t>
            </a:r>
            <a:endParaRPr>
              <a:solidFill>
                <a:schemeClr val="dk1"/>
              </a:solidFill>
              <a:highlight>
                <a:srgbClr val="000000"/>
              </a:highlight>
              <a:latin typeface="Verdana"/>
              <a:ea typeface="Verdana"/>
              <a:cs typeface="Verdana"/>
              <a:sym typeface="Verdana"/>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69" name="Shape 169"/>
        <p:cNvGrpSpPr/>
        <p:nvPr/>
      </p:nvGrpSpPr>
      <p:grpSpPr>
        <a:xfrm>
          <a:off x="0" y="0"/>
          <a:ext cx="0" cy="0"/>
          <a:chOff x="0" y="0"/>
          <a:chExt cx="0" cy="0"/>
        </a:xfrm>
      </p:grpSpPr>
      <p:sp>
        <p:nvSpPr>
          <p:cNvPr id="170" name="Google Shape;170;p34"/>
          <p:cNvSpPr txBox="1"/>
          <p:nvPr>
            <p:ph idx="1" type="body"/>
          </p:nvPr>
        </p:nvSpPr>
        <p:spPr>
          <a:xfrm>
            <a:off x="311700" y="162325"/>
            <a:ext cx="8520600" cy="48087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solidFill>
                <a:schemeClr val="dk1"/>
              </a:solidFill>
              <a:highlight>
                <a:srgbClr val="000000"/>
              </a:highlight>
              <a:latin typeface="Verdana"/>
              <a:ea typeface="Verdana"/>
              <a:cs typeface="Verdana"/>
              <a:sym typeface="Verdana"/>
            </a:endParaRPr>
          </a:p>
        </p:txBody>
      </p:sp>
      <p:pic>
        <p:nvPicPr>
          <p:cNvPr id="171" name="Google Shape;171;p34"/>
          <p:cNvPicPr preferRelativeResize="0"/>
          <p:nvPr/>
        </p:nvPicPr>
        <p:blipFill>
          <a:blip r:embed="rId3">
            <a:alphaModFix/>
          </a:blip>
          <a:stretch>
            <a:fillRect/>
          </a:stretch>
        </p:blipFill>
        <p:spPr>
          <a:xfrm>
            <a:off x="152400" y="152400"/>
            <a:ext cx="8767166" cy="48087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75" name="Shape 175"/>
        <p:cNvGrpSpPr/>
        <p:nvPr/>
      </p:nvGrpSpPr>
      <p:grpSpPr>
        <a:xfrm>
          <a:off x="0" y="0"/>
          <a:ext cx="0" cy="0"/>
          <a:chOff x="0" y="0"/>
          <a:chExt cx="0" cy="0"/>
        </a:xfrm>
      </p:grpSpPr>
      <p:sp>
        <p:nvSpPr>
          <p:cNvPr id="176" name="Google Shape;176;p35"/>
          <p:cNvSpPr txBox="1"/>
          <p:nvPr>
            <p:ph idx="1" type="body"/>
          </p:nvPr>
        </p:nvSpPr>
        <p:spPr>
          <a:xfrm>
            <a:off x="3611600" y="162325"/>
            <a:ext cx="5220600" cy="4808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solidFill>
                  <a:schemeClr val="dk1"/>
                </a:solidFill>
                <a:highlight>
                  <a:srgbClr val="000000"/>
                </a:highlight>
                <a:latin typeface="Verdana"/>
                <a:ea typeface="Verdana"/>
                <a:cs typeface="Verdana"/>
                <a:sym typeface="Verdana"/>
              </a:rPr>
              <a:t>National Girl Child Day:</a:t>
            </a:r>
            <a:endParaRPr>
              <a:solidFill>
                <a:schemeClr val="dk1"/>
              </a:solidFill>
              <a:highlight>
                <a:srgbClr val="000000"/>
              </a:highlight>
              <a:latin typeface="Verdana"/>
              <a:ea typeface="Verdana"/>
              <a:cs typeface="Verdana"/>
              <a:sym typeface="Verdana"/>
            </a:endParaRPr>
          </a:p>
          <a:p>
            <a:pPr indent="0" lvl="0" marL="0" rtl="0" algn="l">
              <a:spcBef>
                <a:spcPts val="1200"/>
              </a:spcBef>
              <a:spcAft>
                <a:spcPts val="1200"/>
              </a:spcAft>
              <a:buNone/>
            </a:pPr>
            <a:r>
              <a:rPr lang="en">
                <a:solidFill>
                  <a:schemeClr val="dk1"/>
                </a:solidFill>
                <a:highlight>
                  <a:srgbClr val="000000"/>
                </a:highlight>
                <a:latin typeface="Verdana"/>
                <a:ea typeface="Verdana"/>
                <a:cs typeface="Verdana"/>
                <a:sym typeface="Verdana"/>
              </a:rPr>
              <a:t>Context: </a:t>
            </a:r>
            <a:r>
              <a:rPr lang="en">
                <a:solidFill>
                  <a:srgbClr val="FFFF00"/>
                </a:solidFill>
                <a:highlight>
                  <a:srgbClr val="000000"/>
                </a:highlight>
                <a:latin typeface="Verdana"/>
                <a:ea typeface="Verdana"/>
                <a:cs typeface="Verdana"/>
                <a:sym typeface="Verdana"/>
              </a:rPr>
              <a:t>National Girl Child Day, observed annually on January 24 since 2008, </a:t>
            </a:r>
            <a:r>
              <a:rPr lang="en">
                <a:solidFill>
                  <a:schemeClr val="dk1"/>
                </a:solidFill>
                <a:highlight>
                  <a:srgbClr val="000000"/>
                </a:highlight>
                <a:latin typeface="Verdana"/>
                <a:ea typeface="Verdana"/>
                <a:cs typeface="Verdana"/>
                <a:sym typeface="Verdana"/>
              </a:rPr>
              <a:t>promotes awareness of girls’ rights, empowerment, and equal opportunities in India.</a:t>
            </a:r>
            <a:endParaRPr>
              <a:solidFill>
                <a:schemeClr val="dk1"/>
              </a:solidFill>
              <a:highlight>
                <a:srgbClr val="000000"/>
              </a:highlight>
              <a:latin typeface="Verdana"/>
              <a:ea typeface="Verdana"/>
              <a:cs typeface="Verdana"/>
              <a:sym typeface="Verdana"/>
            </a:endParaRPr>
          </a:p>
        </p:txBody>
      </p:sp>
      <p:pic>
        <p:nvPicPr>
          <p:cNvPr id="177" name="Google Shape;177;p35"/>
          <p:cNvPicPr preferRelativeResize="0"/>
          <p:nvPr/>
        </p:nvPicPr>
        <p:blipFill>
          <a:blip r:embed="rId3">
            <a:alphaModFix/>
          </a:blip>
          <a:stretch>
            <a:fillRect/>
          </a:stretch>
        </p:blipFill>
        <p:spPr>
          <a:xfrm>
            <a:off x="4291325" y="2431400"/>
            <a:ext cx="4601748" cy="2644651"/>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81" name="Shape 181"/>
        <p:cNvGrpSpPr/>
        <p:nvPr/>
      </p:nvGrpSpPr>
      <p:grpSpPr>
        <a:xfrm>
          <a:off x="0" y="0"/>
          <a:ext cx="0" cy="0"/>
          <a:chOff x="0" y="0"/>
          <a:chExt cx="0" cy="0"/>
        </a:xfrm>
      </p:grpSpPr>
      <p:sp>
        <p:nvSpPr>
          <p:cNvPr id="182" name="Google Shape;182;p36"/>
          <p:cNvSpPr txBox="1"/>
          <p:nvPr>
            <p:ph idx="1" type="body"/>
          </p:nvPr>
        </p:nvSpPr>
        <p:spPr>
          <a:xfrm>
            <a:off x="3784075" y="162325"/>
            <a:ext cx="5048400" cy="4808700"/>
          </a:xfrm>
          <a:prstGeom prst="rect">
            <a:avLst/>
          </a:prstGeom>
        </p:spPr>
        <p:txBody>
          <a:bodyPr anchorCtr="0" anchor="t" bIns="91425" lIns="91425" spcFirstLastPara="1" rIns="91425" wrap="square" tIns="91425">
            <a:normAutofit/>
          </a:bodyPr>
          <a:lstStyle/>
          <a:p>
            <a:pPr indent="0" lvl="0" marL="0" rtl="0" algn="l">
              <a:spcBef>
                <a:spcPts val="600"/>
              </a:spcBef>
              <a:spcAft>
                <a:spcPts val="0"/>
              </a:spcAft>
              <a:buNone/>
            </a:pPr>
            <a:r>
              <a:rPr lang="en">
                <a:solidFill>
                  <a:schemeClr val="dk1"/>
                </a:solidFill>
                <a:highlight>
                  <a:srgbClr val="000000"/>
                </a:highlight>
                <a:latin typeface="Verdana"/>
                <a:ea typeface="Verdana"/>
                <a:cs typeface="Verdana"/>
                <a:sym typeface="Verdana"/>
              </a:rPr>
              <a:t>About National Girl Child Day:</a:t>
            </a:r>
            <a:endParaRPr>
              <a:solidFill>
                <a:schemeClr val="dk1"/>
              </a:solidFill>
              <a:highlight>
                <a:srgbClr val="000000"/>
              </a:highlight>
              <a:latin typeface="Verdana"/>
              <a:ea typeface="Verdana"/>
              <a:cs typeface="Verdana"/>
              <a:sym typeface="Verdana"/>
            </a:endParaRPr>
          </a:p>
          <a:p>
            <a:pPr indent="-342900" lvl="0" marL="457200" rtl="0" algn="l">
              <a:spcBef>
                <a:spcPts val="600"/>
              </a:spcBef>
              <a:spcAft>
                <a:spcPts val="0"/>
              </a:spcAft>
              <a:buClr>
                <a:schemeClr val="dk1"/>
              </a:buClr>
              <a:buSzPts val="1800"/>
              <a:buFont typeface="Verdana"/>
              <a:buChar char="❖"/>
            </a:pPr>
            <a:r>
              <a:rPr lang="en">
                <a:solidFill>
                  <a:srgbClr val="FFFF00"/>
                </a:solidFill>
                <a:highlight>
                  <a:srgbClr val="000000"/>
                </a:highlight>
                <a:latin typeface="Verdana"/>
                <a:ea typeface="Verdana"/>
                <a:cs typeface="Verdana"/>
                <a:sym typeface="Verdana"/>
              </a:rPr>
              <a:t>National Girl Child Day is observed in India on January 24 </a:t>
            </a:r>
            <a:r>
              <a:rPr lang="en">
                <a:solidFill>
                  <a:schemeClr val="dk1"/>
                </a:solidFill>
                <a:highlight>
                  <a:srgbClr val="000000"/>
                </a:highlight>
                <a:latin typeface="Verdana"/>
                <a:ea typeface="Verdana"/>
                <a:cs typeface="Verdana"/>
                <a:sym typeface="Verdana"/>
              </a:rPr>
              <a:t>to promote the rights, education, health, nutrition and overall welfare of girls.</a:t>
            </a:r>
            <a:endParaRPr>
              <a:solidFill>
                <a:schemeClr val="dk1"/>
              </a:solidFill>
              <a:highlight>
                <a:srgbClr val="000000"/>
              </a:highlight>
              <a:latin typeface="Verdana"/>
              <a:ea typeface="Verdana"/>
              <a:cs typeface="Verdana"/>
              <a:sym typeface="Verdana"/>
            </a:endParaRPr>
          </a:p>
          <a:p>
            <a:pPr indent="-342900" lvl="0" marL="457200" rtl="0" algn="l">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It was </a:t>
            </a:r>
            <a:r>
              <a:rPr lang="en">
                <a:solidFill>
                  <a:srgbClr val="FFFF00"/>
                </a:solidFill>
                <a:highlight>
                  <a:srgbClr val="000000"/>
                </a:highlight>
                <a:latin typeface="Verdana"/>
                <a:ea typeface="Verdana"/>
                <a:cs typeface="Verdana"/>
                <a:sym typeface="Verdana"/>
              </a:rPr>
              <a:t>initiated in 2008 by the Ministry of Women </a:t>
            </a:r>
            <a:r>
              <a:rPr lang="en">
                <a:solidFill>
                  <a:schemeClr val="dk1"/>
                </a:solidFill>
                <a:highlight>
                  <a:srgbClr val="000000"/>
                </a:highlight>
                <a:latin typeface="Verdana"/>
                <a:ea typeface="Verdana"/>
                <a:cs typeface="Verdana"/>
                <a:sym typeface="Verdana"/>
              </a:rPr>
              <a:t>and Child Development (MWCD).</a:t>
            </a:r>
            <a:endParaRPr>
              <a:solidFill>
                <a:schemeClr val="dk1"/>
              </a:solidFill>
              <a:highlight>
                <a:srgbClr val="000000"/>
              </a:highlight>
              <a:latin typeface="Verdana"/>
              <a:ea typeface="Verdana"/>
              <a:cs typeface="Verdana"/>
              <a:sym typeface="Verdana"/>
            </a:endParaRPr>
          </a:p>
          <a:p>
            <a:pPr indent="-342900" lvl="0" marL="457200" rtl="0" algn="l">
              <a:spcBef>
                <a:spcPts val="600"/>
              </a:spcBef>
              <a:spcAft>
                <a:spcPts val="60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 </a:t>
            </a:r>
            <a:r>
              <a:rPr lang="en">
                <a:solidFill>
                  <a:srgbClr val="FFFF00"/>
                </a:solidFill>
                <a:highlight>
                  <a:srgbClr val="000000"/>
                </a:highlight>
                <a:latin typeface="Verdana"/>
                <a:ea typeface="Verdana"/>
                <a:cs typeface="Verdana"/>
                <a:sym typeface="Verdana"/>
              </a:rPr>
              <a:t>day aims to raise awareness against gender discrimination</a:t>
            </a:r>
            <a:r>
              <a:rPr lang="en">
                <a:solidFill>
                  <a:schemeClr val="dk1"/>
                </a:solidFill>
                <a:highlight>
                  <a:srgbClr val="000000"/>
                </a:highlight>
                <a:latin typeface="Verdana"/>
                <a:ea typeface="Verdana"/>
                <a:cs typeface="Verdana"/>
                <a:sym typeface="Verdana"/>
              </a:rPr>
              <a:t> and social biases faced by girls.</a:t>
            </a:r>
            <a:endParaRPr>
              <a:solidFill>
                <a:schemeClr val="dk1"/>
              </a:solidFill>
              <a:highlight>
                <a:srgbClr val="000000"/>
              </a:highlight>
              <a:latin typeface="Verdana"/>
              <a:ea typeface="Verdana"/>
              <a:cs typeface="Verdana"/>
              <a:sym typeface="Verdana"/>
            </a:endParaRPr>
          </a:p>
        </p:txBody>
      </p:sp>
      <p:pic>
        <p:nvPicPr>
          <p:cNvPr id="183" name="Google Shape;183;p36"/>
          <p:cNvPicPr preferRelativeResize="0"/>
          <p:nvPr/>
        </p:nvPicPr>
        <p:blipFill>
          <a:blip r:embed="rId3">
            <a:alphaModFix/>
          </a:blip>
          <a:stretch>
            <a:fillRect/>
          </a:stretch>
        </p:blipFill>
        <p:spPr>
          <a:xfrm>
            <a:off x="152400" y="152400"/>
            <a:ext cx="3479276" cy="2609457"/>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87" name="Shape 187"/>
        <p:cNvGrpSpPr/>
        <p:nvPr/>
      </p:nvGrpSpPr>
      <p:grpSpPr>
        <a:xfrm>
          <a:off x="0" y="0"/>
          <a:ext cx="0" cy="0"/>
          <a:chOff x="0" y="0"/>
          <a:chExt cx="0" cy="0"/>
        </a:xfrm>
      </p:grpSpPr>
      <p:sp>
        <p:nvSpPr>
          <p:cNvPr id="188" name="Google Shape;188;p37"/>
          <p:cNvSpPr txBox="1"/>
          <p:nvPr>
            <p:ph idx="1" type="body"/>
          </p:nvPr>
        </p:nvSpPr>
        <p:spPr>
          <a:xfrm>
            <a:off x="4504375" y="167400"/>
            <a:ext cx="4459800" cy="4808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solidFill>
                  <a:schemeClr val="dk1"/>
                </a:solidFill>
                <a:highlight>
                  <a:srgbClr val="000000"/>
                </a:highlight>
                <a:latin typeface="Verdana"/>
                <a:ea typeface="Verdana"/>
                <a:cs typeface="Verdana"/>
                <a:sym typeface="Verdana"/>
              </a:rPr>
              <a:t>Padma awards:</a:t>
            </a:r>
            <a:endParaRPr>
              <a:solidFill>
                <a:schemeClr val="dk1"/>
              </a:solidFill>
              <a:highlight>
                <a:srgbClr val="000000"/>
              </a:highlight>
              <a:latin typeface="Verdana"/>
              <a:ea typeface="Verdana"/>
              <a:cs typeface="Verdana"/>
              <a:sym typeface="Verdana"/>
            </a:endParaRPr>
          </a:p>
          <a:p>
            <a:pPr indent="0" lvl="0" marL="0" rtl="0" algn="l">
              <a:spcBef>
                <a:spcPts val="1200"/>
              </a:spcBef>
              <a:spcAft>
                <a:spcPts val="1200"/>
              </a:spcAft>
              <a:buNone/>
            </a:pPr>
            <a:r>
              <a:rPr lang="en">
                <a:solidFill>
                  <a:schemeClr val="dk1"/>
                </a:solidFill>
                <a:highlight>
                  <a:srgbClr val="000000"/>
                </a:highlight>
                <a:latin typeface="Verdana"/>
                <a:ea typeface="Verdana"/>
                <a:cs typeface="Verdana"/>
                <a:sym typeface="Verdana"/>
              </a:rPr>
              <a:t>Context: The </a:t>
            </a:r>
            <a:r>
              <a:rPr lang="en">
                <a:solidFill>
                  <a:srgbClr val="FFFF00"/>
                </a:solidFill>
                <a:highlight>
                  <a:srgbClr val="000000"/>
                </a:highlight>
                <a:latin typeface="Verdana"/>
                <a:ea typeface="Verdana"/>
                <a:cs typeface="Verdana"/>
                <a:sym typeface="Verdana"/>
              </a:rPr>
              <a:t>Centre announced Padma honours for 2026,</a:t>
            </a:r>
            <a:r>
              <a:rPr lang="en">
                <a:solidFill>
                  <a:schemeClr val="dk1"/>
                </a:solidFill>
                <a:highlight>
                  <a:srgbClr val="000000"/>
                </a:highlight>
                <a:latin typeface="Verdana"/>
                <a:ea typeface="Verdana"/>
                <a:cs typeface="Verdana"/>
                <a:sym typeface="Verdana"/>
              </a:rPr>
              <a:t> with </a:t>
            </a:r>
            <a:r>
              <a:rPr lang="en">
                <a:solidFill>
                  <a:srgbClr val="FFFF00"/>
                </a:solidFill>
                <a:highlight>
                  <a:srgbClr val="000000"/>
                </a:highlight>
                <a:latin typeface="Verdana"/>
                <a:ea typeface="Verdana"/>
                <a:cs typeface="Verdana"/>
                <a:sym typeface="Verdana"/>
              </a:rPr>
              <a:t>five Padma Vibhushan, 13 Padma Bhushan, and 113 Padma Shri awards.</a:t>
            </a:r>
            <a:endParaRPr>
              <a:solidFill>
                <a:srgbClr val="FFFF00"/>
              </a:solidFill>
              <a:highlight>
                <a:srgbClr val="000000"/>
              </a:highlight>
              <a:latin typeface="Verdana"/>
              <a:ea typeface="Verdana"/>
              <a:cs typeface="Verdana"/>
              <a:sym typeface="Verdana"/>
            </a:endParaRPr>
          </a:p>
        </p:txBody>
      </p:sp>
      <p:pic>
        <p:nvPicPr>
          <p:cNvPr id="189" name="Google Shape;189;p37"/>
          <p:cNvPicPr preferRelativeResize="0"/>
          <p:nvPr/>
        </p:nvPicPr>
        <p:blipFill>
          <a:blip r:embed="rId3">
            <a:alphaModFix/>
          </a:blip>
          <a:stretch>
            <a:fillRect/>
          </a:stretch>
        </p:blipFill>
        <p:spPr>
          <a:xfrm>
            <a:off x="152400" y="152400"/>
            <a:ext cx="4199576" cy="2622686"/>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93" name="Shape 193"/>
        <p:cNvGrpSpPr/>
        <p:nvPr/>
      </p:nvGrpSpPr>
      <p:grpSpPr>
        <a:xfrm>
          <a:off x="0" y="0"/>
          <a:ext cx="0" cy="0"/>
          <a:chOff x="0" y="0"/>
          <a:chExt cx="0" cy="0"/>
        </a:xfrm>
      </p:grpSpPr>
      <p:sp>
        <p:nvSpPr>
          <p:cNvPr id="194" name="Google Shape;194;p38"/>
          <p:cNvSpPr txBox="1"/>
          <p:nvPr>
            <p:ph idx="1" type="body"/>
          </p:nvPr>
        </p:nvSpPr>
        <p:spPr>
          <a:xfrm>
            <a:off x="3891000" y="152400"/>
            <a:ext cx="5170800" cy="4459500"/>
          </a:xfrm>
          <a:prstGeom prst="rect">
            <a:avLst/>
          </a:prstGeom>
          <a:noFill/>
          <a:ln>
            <a:noFill/>
          </a:ln>
        </p:spPr>
        <p:txBody>
          <a:bodyPr anchorCtr="0" anchor="t" bIns="91425" lIns="91425" spcFirstLastPara="1" rIns="91425" wrap="square" tIns="91425">
            <a:normAutofit lnSpcReduction="10000"/>
          </a:bodyPr>
          <a:lstStyle/>
          <a:p>
            <a:pPr indent="0" lvl="0" marL="0" rtl="0" algn="l">
              <a:lnSpc>
                <a:spcPct val="115000"/>
              </a:lnSpc>
              <a:spcBef>
                <a:spcPts val="600"/>
              </a:spcBef>
              <a:spcAft>
                <a:spcPts val="0"/>
              </a:spcAft>
              <a:buSzPts val="1800"/>
              <a:buNone/>
            </a:pPr>
            <a:r>
              <a:rPr lang="en">
                <a:solidFill>
                  <a:schemeClr val="dk1"/>
                </a:solidFill>
                <a:highlight>
                  <a:srgbClr val="000000"/>
                </a:highlight>
                <a:latin typeface="Verdana"/>
                <a:ea typeface="Verdana"/>
                <a:cs typeface="Verdana"/>
                <a:sym typeface="Verdana"/>
              </a:rPr>
              <a:t>What are Padma awards?</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12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 Padma Awards are one of the highest </a:t>
            </a:r>
            <a:r>
              <a:rPr lang="en">
                <a:solidFill>
                  <a:srgbClr val="FFFF00"/>
                </a:solidFill>
                <a:highlight>
                  <a:srgbClr val="000000"/>
                </a:highlight>
                <a:latin typeface="Verdana"/>
                <a:ea typeface="Verdana"/>
                <a:cs typeface="Verdana"/>
                <a:sym typeface="Verdana"/>
              </a:rPr>
              <a:t>civilian honours</a:t>
            </a:r>
            <a:r>
              <a:rPr lang="en">
                <a:solidFill>
                  <a:schemeClr val="dk1"/>
                </a:solidFill>
                <a:highlight>
                  <a:srgbClr val="000000"/>
                </a:highlight>
                <a:latin typeface="Verdana"/>
                <a:ea typeface="Verdana"/>
                <a:cs typeface="Verdana"/>
                <a:sym typeface="Verdana"/>
              </a:rPr>
              <a:t> of India announced </a:t>
            </a:r>
            <a:r>
              <a:rPr lang="en">
                <a:solidFill>
                  <a:srgbClr val="FFFF00"/>
                </a:solidFill>
                <a:highlight>
                  <a:srgbClr val="000000"/>
                </a:highlight>
                <a:latin typeface="Verdana"/>
                <a:ea typeface="Verdana"/>
                <a:cs typeface="Verdana"/>
                <a:sym typeface="Verdana"/>
              </a:rPr>
              <a:t>annually</a:t>
            </a:r>
            <a:r>
              <a:rPr lang="en">
                <a:solidFill>
                  <a:schemeClr val="dk1"/>
                </a:solidFill>
                <a:highlight>
                  <a:srgbClr val="000000"/>
                </a:highlight>
                <a:latin typeface="Verdana"/>
                <a:ea typeface="Verdana"/>
                <a:cs typeface="Verdana"/>
                <a:sym typeface="Verdana"/>
              </a:rPr>
              <a:t> on the eve of Republic Day. </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12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 Awards are given in </a:t>
            </a:r>
            <a:r>
              <a:rPr lang="en">
                <a:solidFill>
                  <a:srgbClr val="FFFF00"/>
                </a:solidFill>
                <a:highlight>
                  <a:srgbClr val="000000"/>
                </a:highlight>
                <a:latin typeface="Verdana"/>
                <a:ea typeface="Verdana"/>
                <a:cs typeface="Verdana"/>
                <a:sym typeface="Verdana"/>
              </a:rPr>
              <a:t>three categories: </a:t>
            </a:r>
            <a:endParaRPr>
              <a:solidFill>
                <a:srgbClr val="FFFF00"/>
              </a:solidFill>
              <a:highlight>
                <a:srgbClr val="000000"/>
              </a:highlight>
              <a:latin typeface="Verdana"/>
              <a:ea typeface="Verdana"/>
              <a:cs typeface="Verdana"/>
              <a:sym typeface="Verdana"/>
            </a:endParaRPr>
          </a:p>
          <a:p>
            <a:pPr indent="-342900" lvl="0" marL="457200" rtl="0" algn="l">
              <a:lnSpc>
                <a:spcPct val="115000"/>
              </a:lnSpc>
              <a:spcBef>
                <a:spcPts val="1200"/>
              </a:spcBef>
              <a:spcAft>
                <a:spcPts val="0"/>
              </a:spcAft>
              <a:buClr>
                <a:schemeClr val="dk1"/>
              </a:buClr>
              <a:buSzPts val="1800"/>
              <a:buFont typeface="Verdana"/>
              <a:buAutoNum type="arabicPeriod"/>
            </a:pPr>
            <a:r>
              <a:rPr lang="en">
                <a:solidFill>
                  <a:srgbClr val="FFFF00"/>
                </a:solidFill>
                <a:highlight>
                  <a:srgbClr val="000000"/>
                </a:highlight>
                <a:latin typeface="Verdana"/>
                <a:ea typeface="Verdana"/>
                <a:cs typeface="Verdana"/>
                <a:sym typeface="Verdana"/>
              </a:rPr>
              <a:t>Padma Vibhushan</a:t>
            </a:r>
            <a:r>
              <a:rPr lang="en">
                <a:solidFill>
                  <a:schemeClr val="dk1"/>
                </a:solidFill>
                <a:highlight>
                  <a:srgbClr val="000000"/>
                </a:highlight>
                <a:latin typeface="Verdana"/>
                <a:ea typeface="Verdana"/>
                <a:cs typeface="Verdana"/>
                <a:sym typeface="Verdana"/>
              </a:rPr>
              <a:t>: for exceptional and distinguished service. </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1200"/>
              </a:spcBef>
              <a:spcAft>
                <a:spcPts val="0"/>
              </a:spcAft>
              <a:buClr>
                <a:schemeClr val="dk1"/>
              </a:buClr>
              <a:buSzPts val="1800"/>
              <a:buFont typeface="Verdana"/>
              <a:buAutoNum type="arabicPeriod"/>
            </a:pPr>
            <a:r>
              <a:rPr lang="en">
                <a:solidFill>
                  <a:srgbClr val="FFFF00"/>
                </a:solidFill>
                <a:highlight>
                  <a:srgbClr val="000000"/>
                </a:highlight>
                <a:latin typeface="Verdana"/>
                <a:ea typeface="Verdana"/>
                <a:cs typeface="Verdana"/>
                <a:sym typeface="Verdana"/>
              </a:rPr>
              <a:t>Padma Bhushan</a:t>
            </a:r>
            <a:r>
              <a:rPr lang="en">
                <a:solidFill>
                  <a:schemeClr val="dk1"/>
                </a:solidFill>
                <a:highlight>
                  <a:srgbClr val="000000"/>
                </a:highlight>
                <a:latin typeface="Verdana"/>
                <a:ea typeface="Verdana"/>
                <a:cs typeface="Verdana"/>
                <a:sym typeface="Verdana"/>
              </a:rPr>
              <a:t>: distinguished service of higher order and </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1200"/>
              </a:spcBef>
              <a:spcAft>
                <a:spcPts val="1200"/>
              </a:spcAft>
              <a:buClr>
                <a:schemeClr val="dk1"/>
              </a:buClr>
              <a:buSzPts val="1800"/>
              <a:buFont typeface="Verdana"/>
              <a:buAutoNum type="arabicPeriod"/>
            </a:pPr>
            <a:r>
              <a:rPr lang="en">
                <a:solidFill>
                  <a:srgbClr val="FFFF00"/>
                </a:solidFill>
                <a:highlight>
                  <a:srgbClr val="000000"/>
                </a:highlight>
                <a:latin typeface="Verdana"/>
                <a:ea typeface="Verdana"/>
                <a:cs typeface="Verdana"/>
                <a:sym typeface="Verdana"/>
              </a:rPr>
              <a:t>Padma Shri</a:t>
            </a:r>
            <a:r>
              <a:rPr lang="en">
                <a:solidFill>
                  <a:schemeClr val="dk1"/>
                </a:solidFill>
                <a:highlight>
                  <a:srgbClr val="000000"/>
                </a:highlight>
                <a:latin typeface="Verdana"/>
                <a:ea typeface="Verdana"/>
                <a:cs typeface="Verdana"/>
                <a:sym typeface="Verdana"/>
              </a:rPr>
              <a:t> : distinguished service. </a:t>
            </a:r>
            <a:endParaRPr>
              <a:solidFill>
                <a:schemeClr val="dk1"/>
              </a:solidFill>
              <a:highlight>
                <a:srgbClr val="000000"/>
              </a:highlight>
              <a:latin typeface="Verdana"/>
              <a:ea typeface="Verdana"/>
              <a:cs typeface="Verdana"/>
              <a:sym typeface="Verdana"/>
            </a:endParaRPr>
          </a:p>
        </p:txBody>
      </p:sp>
      <p:pic>
        <p:nvPicPr>
          <p:cNvPr id="195" name="Google Shape;195;p38"/>
          <p:cNvPicPr preferRelativeResize="0"/>
          <p:nvPr/>
        </p:nvPicPr>
        <p:blipFill>
          <a:blip r:embed="rId3">
            <a:alphaModFix/>
          </a:blip>
          <a:stretch>
            <a:fillRect/>
          </a:stretch>
        </p:blipFill>
        <p:spPr>
          <a:xfrm>
            <a:off x="152400" y="152400"/>
            <a:ext cx="3586202" cy="2017238"/>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99" name="Shape 199"/>
        <p:cNvGrpSpPr/>
        <p:nvPr/>
      </p:nvGrpSpPr>
      <p:grpSpPr>
        <a:xfrm>
          <a:off x="0" y="0"/>
          <a:ext cx="0" cy="0"/>
          <a:chOff x="0" y="0"/>
          <a:chExt cx="0" cy="0"/>
        </a:xfrm>
      </p:grpSpPr>
      <p:sp>
        <p:nvSpPr>
          <p:cNvPr id="200" name="Google Shape;200;p39"/>
          <p:cNvSpPr txBox="1"/>
          <p:nvPr>
            <p:ph idx="1" type="body"/>
          </p:nvPr>
        </p:nvSpPr>
        <p:spPr>
          <a:xfrm>
            <a:off x="4008100" y="642950"/>
            <a:ext cx="4824300" cy="39258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0"/>
              </a:spcBef>
              <a:spcAft>
                <a:spcPts val="0"/>
              </a:spcAft>
              <a:buSzPts val="1800"/>
              <a:buNone/>
            </a:pPr>
            <a:r>
              <a:rPr lang="en">
                <a:solidFill>
                  <a:schemeClr val="dk1"/>
                </a:solidFill>
                <a:highlight>
                  <a:srgbClr val="000000"/>
                </a:highlight>
                <a:latin typeface="Verdana"/>
                <a:ea typeface="Verdana"/>
                <a:cs typeface="Verdana"/>
                <a:sym typeface="Verdana"/>
              </a:rPr>
              <a:t>Objective of the awards: </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12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 award </a:t>
            </a:r>
            <a:r>
              <a:rPr lang="en">
                <a:solidFill>
                  <a:srgbClr val="FFFF00"/>
                </a:solidFill>
                <a:highlight>
                  <a:srgbClr val="000000"/>
                </a:highlight>
                <a:latin typeface="Verdana"/>
                <a:ea typeface="Verdana"/>
                <a:cs typeface="Verdana"/>
                <a:sym typeface="Verdana"/>
              </a:rPr>
              <a:t>seeks to recognize</a:t>
            </a:r>
            <a:r>
              <a:rPr lang="en">
                <a:solidFill>
                  <a:schemeClr val="dk1"/>
                </a:solidFill>
                <a:highlight>
                  <a:srgbClr val="000000"/>
                </a:highlight>
                <a:latin typeface="Verdana"/>
                <a:ea typeface="Verdana"/>
                <a:cs typeface="Verdana"/>
                <a:sym typeface="Verdana"/>
              </a:rPr>
              <a:t> achievements in </a:t>
            </a:r>
            <a:r>
              <a:rPr lang="en">
                <a:solidFill>
                  <a:srgbClr val="FFFF00"/>
                </a:solidFill>
                <a:highlight>
                  <a:srgbClr val="000000"/>
                </a:highlight>
                <a:latin typeface="Verdana"/>
                <a:ea typeface="Verdana"/>
                <a:cs typeface="Verdana"/>
                <a:sym typeface="Verdana"/>
              </a:rPr>
              <a:t>all fields of activities</a:t>
            </a:r>
            <a:r>
              <a:rPr lang="en">
                <a:solidFill>
                  <a:schemeClr val="dk1"/>
                </a:solidFill>
                <a:highlight>
                  <a:srgbClr val="000000"/>
                </a:highlight>
                <a:latin typeface="Verdana"/>
                <a:ea typeface="Verdana"/>
                <a:cs typeface="Verdana"/>
                <a:sym typeface="Verdana"/>
              </a:rPr>
              <a:t> or disciplines where an element of public service is involved.</a:t>
            </a:r>
            <a:endParaRPr>
              <a:solidFill>
                <a:schemeClr val="dk1"/>
              </a:solidFill>
              <a:highlight>
                <a:srgbClr val="000000"/>
              </a:highlight>
              <a:latin typeface="Verdana"/>
              <a:ea typeface="Verdana"/>
              <a:cs typeface="Verdana"/>
              <a:sym typeface="Verdana"/>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04" name="Shape 204"/>
        <p:cNvGrpSpPr/>
        <p:nvPr/>
      </p:nvGrpSpPr>
      <p:grpSpPr>
        <a:xfrm>
          <a:off x="0" y="0"/>
          <a:ext cx="0" cy="0"/>
          <a:chOff x="0" y="0"/>
          <a:chExt cx="0" cy="0"/>
        </a:xfrm>
      </p:grpSpPr>
      <p:sp>
        <p:nvSpPr>
          <p:cNvPr id="205" name="Google Shape;205;p40"/>
          <p:cNvSpPr txBox="1"/>
          <p:nvPr>
            <p:ph idx="1" type="body"/>
          </p:nvPr>
        </p:nvSpPr>
        <p:spPr>
          <a:xfrm>
            <a:off x="3912350" y="437750"/>
            <a:ext cx="4920000" cy="43089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600"/>
              </a:spcBef>
              <a:spcAft>
                <a:spcPts val="0"/>
              </a:spcAft>
              <a:buSzPts val="1800"/>
              <a:buNone/>
            </a:pPr>
            <a:r>
              <a:rPr lang="en">
                <a:solidFill>
                  <a:schemeClr val="dk1"/>
                </a:solidFill>
                <a:highlight>
                  <a:srgbClr val="000000"/>
                </a:highlight>
                <a:latin typeface="Verdana"/>
                <a:ea typeface="Verdana"/>
                <a:cs typeface="Verdana"/>
                <a:sym typeface="Verdana"/>
              </a:rPr>
              <a:t>Nomination and selection: </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12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 Padma Awards are conferred on the </a:t>
            </a:r>
            <a:r>
              <a:rPr lang="en">
                <a:solidFill>
                  <a:srgbClr val="FFFF00"/>
                </a:solidFill>
                <a:highlight>
                  <a:srgbClr val="000000"/>
                </a:highlight>
                <a:latin typeface="Verdana"/>
                <a:ea typeface="Verdana"/>
                <a:cs typeface="Verdana"/>
                <a:sym typeface="Verdana"/>
              </a:rPr>
              <a:t>recommendations made by the Padma Awards Committee</a:t>
            </a:r>
            <a:r>
              <a:rPr lang="en">
                <a:solidFill>
                  <a:schemeClr val="dk1"/>
                </a:solidFill>
                <a:highlight>
                  <a:srgbClr val="000000"/>
                </a:highlight>
                <a:latin typeface="Verdana"/>
                <a:ea typeface="Verdana"/>
                <a:cs typeface="Verdana"/>
                <a:sym typeface="Verdana"/>
              </a:rPr>
              <a:t>, which is constituted by the Prime Minister every year. </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12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 nomination process is </a:t>
            </a:r>
            <a:r>
              <a:rPr lang="en">
                <a:solidFill>
                  <a:srgbClr val="FFFF00"/>
                </a:solidFill>
                <a:highlight>
                  <a:srgbClr val="000000"/>
                </a:highlight>
                <a:latin typeface="Verdana"/>
                <a:ea typeface="Verdana"/>
                <a:cs typeface="Verdana"/>
                <a:sym typeface="Verdana"/>
              </a:rPr>
              <a:t>open to the public. </a:t>
            </a:r>
            <a:endParaRPr>
              <a:solidFill>
                <a:srgbClr val="FFFF00"/>
              </a:solidFill>
              <a:highlight>
                <a:srgbClr val="000000"/>
              </a:highlight>
              <a:latin typeface="Verdana"/>
              <a:ea typeface="Verdana"/>
              <a:cs typeface="Verdana"/>
              <a:sym typeface="Verdana"/>
            </a:endParaRPr>
          </a:p>
          <a:p>
            <a:pPr indent="-342900" lvl="0" marL="457200" rtl="0" algn="l">
              <a:lnSpc>
                <a:spcPct val="115000"/>
              </a:lnSpc>
              <a:spcBef>
                <a:spcPts val="1200"/>
              </a:spcBef>
              <a:spcAft>
                <a:spcPts val="120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Even</a:t>
            </a:r>
            <a:r>
              <a:rPr lang="en">
                <a:solidFill>
                  <a:srgbClr val="FFFF00"/>
                </a:solidFill>
                <a:highlight>
                  <a:srgbClr val="000000"/>
                </a:highlight>
                <a:latin typeface="Verdana"/>
                <a:ea typeface="Verdana"/>
                <a:cs typeface="Verdana"/>
                <a:sym typeface="Verdana"/>
              </a:rPr>
              <a:t> self-nomination</a:t>
            </a:r>
            <a:r>
              <a:rPr lang="en">
                <a:solidFill>
                  <a:schemeClr val="dk1"/>
                </a:solidFill>
                <a:highlight>
                  <a:srgbClr val="000000"/>
                </a:highlight>
                <a:latin typeface="Verdana"/>
                <a:ea typeface="Verdana"/>
                <a:cs typeface="Verdana"/>
                <a:sym typeface="Verdana"/>
              </a:rPr>
              <a:t> can be made.</a:t>
            </a:r>
            <a:endParaRPr>
              <a:solidFill>
                <a:schemeClr val="dk1"/>
              </a:solidFill>
              <a:highlight>
                <a:srgbClr val="000000"/>
              </a:highlight>
              <a:latin typeface="Verdana"/>
              <a:ea typeface="Verdana"/>
              <a:cs typeface="Verdana"/>
              <a:sym typeface="Verdana"/>
            </a:endParaRPr>
          </a:p>
        </p:txBody>
      </p:sp>
      <p:pic>
        <p:nvPicPr>
          <p:cNvPr id="206" name="Google Shape;206;p40"/>
          <p:cNvPicPr preferRelativeResize="0"/>
          <p:nvPr/>
        </p:nvPicPr>
        <p:blipFill>
          <a:blip r:embed="rId3">
            <a:alphaModFix/>
          </a:blip>
          <a:stretch>
            <a:fillRect/>
          </a:stretch>
        </p:blipFill>
        <p:spPr>
          <a:xfrm>
            <a:off x="152400" y="152400"/>
            <a:ext cx="3381375" cy="1895475"/>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10" name="Shape 210"/>
        <p:cNvGrpSpPr/>
        <p:nvPr/>
      </p:nvGrpSpPr>
      <p:grpSpPr>
        <a:xfrm>
          <a:off x="0" y="0"/>
          <a:ext cx="0" cy="0"/>
          <a:chOff x="0" y="0"/>
          <a:chExt cx="0" cy="0"/>
        </a:xfrm>
      </p:grpSpPr>
      <p:sp>
        <p:nvSpPr>
          <p:cNvPr id="211" name="Google Shape;211;p41"/>
          <p:cNvSpPr txBox="1"/>
          <p:nvPr>
            <p:ph idx="1" type="body"/>
          </p:nvPr>
        </p:nvSpPr>
        <p:spPr>
          <a:xfrm>
            <a:off x="3666100" y="451425"/>
            <a:ext cx="5166300" cy="4117500"/>
          </a:xfrm>
          <a:prstGeom prst="rect">
            <a:avLst/>
          </a:prstGeom>
          <a:noFill/>
          <a:ln>
            <a:noFill/>
          </a:ln>
        </p:spPr>
        <p:txBody>
          <a:bodyPr anchorCtr="0" anchor="t" bIns="91425" lIns="91425" spcFirstLastPara="1" rIns="91425" wrap="square" tIns="91425">
            <a:normAutofit/>
          </a:bodyPr>
          <a:lstStyle/>
          <a:p>
            <a:pPr indent="-342900" lvl="0" marL="457200" rtl="0" algn="l">
              <a:lnSpc>
                <a:spcPct val="115000"/>
              </a:lnSpc>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 Padma Awards Committee is </a:t>
            </a:r>
            <a:r>
              <a:rPr lang="en">
                <a:solidFill>
                  <a:srgbClr val="FFFF00"/>
                </a:solidFill>
                <a:highlight>
                  <a:srgbClr val="000000"/>
                </a:highlight>
                <a:latin typeface="Verdana"/>
                <a:ea typeface="Verdana"/>
                <a:cs typeface="Verdana"/>
                <a:sym typeface="Verdana"/>
              </a:rPr>
              <a:t>headed by the Cabinet Secretary</a:t>
            </a:r>
            <a:r>
              <a:rPr lang="en">
                <a:solidFill>
                  <a:schemeClr val="dk1"/>
                </a:solidFill>
                <a:highlight>
                  <a:srgbClr val="000000"/>
                </a:highlight>
                <a:latin typeface="Verdana"/>
                <a:ea typeface="Verdana"/>
                <a:cs typeface="Verdana"/>
                <a:sym typeface="Verdana"/>
              </a:rPr>
              <a:t> and includes Home Secretary, Secretary to the President and four to six eminent persons as members.</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1200"/>
              </a:spcBef>
              <a:spcAft>
                <a:spcPts val="120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 recommendations of the committee are</a:t>
            </a:r>
            <a:r>
              <a:rPr lang="en">
                <a:solidFill>
                  <a:srgbClr val="FFFF00"/>
                </a:solidFill>
                <a:highlight>
                  <a:srgbClr val="000000"/>
                </a:highlight>
                <a:latin typeface="Verdana"/>
                <a:ea typeface="Verdana"/>
                <a:cs typeface="Verdana"/>
                <a:sym typeface="Verdana"/>
              </a:rPr>
              <a:t> submitted to the Prime Minister and the President of India</a:t>
            </a:r>
            <a:r>
              <a:rPr lang="en">
                <a:solidFill>
                  <a:schemeClr val="dk1"/>
                </a:solidFill>
                <a:highlight>
                  <a:srgbClr val="000000"/>
                </a:highlight>
                <a:latin typeface="Verdana"/>
                <a:ea typeface="Verdana"/>
                <a:cs typeface="Verdana"/>
                <a:sym typeface="Verdana"/>
              </a:rPr>
              <a:t> for approval.</a:t>
            </a:r>
            <a:endParaRPr>
              <a:solidFill>
                <a:schemeClr val="dk1"/>
              </a:solidFill>
              <a:highlight>
                <a:srgbClr val="000000"/>
              </a:highlight>
              <a:latin typeface="Verdana"/>
              <a:ea typeface="Verdana"/>
              <a:cs typeface="Verdana"/>
              <a:sym typeface="Verdana"/>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63" name="Shape 63"/>
        <p:cNvGrpSpPr/>
        <p:nvPr/>
      </p:nvGrpSpPr>
      <p:grpSpPr>
        <a:xfrm>
          <a:off x="0" y="0"/>
          <a:ext cx="0" cy="0"/>
          <a:chOff x="0" y="0"/>
          <a:chExt cx="0" cy="0"/>
        </a:xfrm>
      </p:grpSpPr>
      <p:sp>
        <p:nvSpPr>
          <p:cNvPr id="64" name="Google Shape;64;p15"/>
          <p:cNvSpPr txBox="1"/>
          <p:nvPr>
            <p:ph idx="1" type="body"/>
          </p:nvPr>
        </p:nvSpPr>
        <p:spPr>
          <a:xfrm>
            <a:off x="3540600" y="162325"/>
            <a:ext cx="5291700" cy="4808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solidFill>
                  <a:schemeClr val="dk1"/>
                </a:solidFill>
                <a:highlight>
                  <a:srgbClr val="000000"/>
                </a:highlight>
                <a:latin typeface="Verdana"/>
                <a:ea typeface="Verdana"/>
                <a:cs typeface="Verdana"/>
                <a:sym typeface="Verdana"/>
              </a:rPr>
              <a:t>Vande Mataram:</a:t>
            </a:r>
            <a:endParaRPr>
              <a:solidFill>
                <a:schemeClr val="dk1"/>
              </a:solidFill>
              <a:highlight>
                <a:srgbClr val="000000"/>
              </a:highlight>
              <a:latin typeface="Verdana"/>
              <a:ea typeface="Verdana"/>
              <a:cs typeface="Verdana"/>
              <a:sym typeface="Verdana"/>
            </a:endParaRPr>
          </a:p>
          <a:p>
            <a:pPr indent="0" lvl="0" marL="0" rtl="0" algn="l">
              <a:spcBef>
                <a:spcPts val="1200"/>
              </a:spcBef>
              <a:spcAft>
                <a:spcPts val="1200"/>
              </a:spcAft>
              <a:buNone/>
            </a:pPr>
            <a:r>
              <a:rPr lang="en">
                <a:solidFill>
                  <a:schemeClr val="dk1"/>
                </a:solidFill>
                <a:highlight>
                  <a:srgbClr val="000000"/>
                </a:highlight>
                <a:latin typeface="Verdana"/>
                <a:ea typeface="Verdana"/>
                <a:cs typeface="Verdana"/>
                <a:sym typeface="Verdana"/>
              </a:rPr>
              <a:t>Context: Ministry of Culture to Present </a:t>
            </a:r>
            <a:r>
              <a:rPr lang="en">
                <a:solidFill>
                  <a:srgbClr val="FFFF00"/>
                </a:solidFill>
                <a:highlight>
                  <a:srgbClr val="000000"/>
                </a:highlight>
                <a:latin typeface="Verdana"/>
                <a:ea typeface="Verdana"/>
                <a:cs typeface="Verdana"/>
                <a:sym typeface="Verdana"/>
              </a:rPr>
              <a:t>Republic Day Tableau 2026 on ‘150 Years of Vande Mataram’</a:t>
            </a:r>
            <a:r>
              <a:rPr lang="en">
                <a:solidFill>
                  <a:schemeClr val="dk1"/>
                </a:solidFill>
                <a:highlight>
                  <a:srgbClr val="000000"/>
                </a:highlight>
                <a:latin typeface="Verdana"/>
                <a:ea typeface="Verdana"/>
                <a:cs typeface="Verdana"/>
                <a:sym typeface="Verdana"/>
              </a:rPr>
              <a:t> </a:t>
            </a:r>
            <a:endParaRPr>
              <a:solidFill>
                <a:schemeClr val="dk1"/>
              </a:solidFill>
              <a:highlight>
                <a:srgbClr val="000000"/>
              </a:highlight>
              <a:latin typeface="Verdana"/>
              <a:ea typeface="Verdana"/>
              <a:cs typeface="Verdana"/>
              <a:sym typeface="Verdana"/>
            </a:endParaRPr>
          </a:p>
        </p:txBody>
      </p:sp>
      <p:pic>
        <p:nvPicPr>
          <p:cNvPr id="65" name="Google Shape;65;p15"/>
          <p:cNvPicPr preferRelativeResize="0"/>
          <p:nvPr/>
        </p:nvPicPr>
        <p:blipFill>
          <a:blip r:embed="rId3">
            <a:alphaModFix/>
          </a:blip>
          <a:stretch>
            <a:fillRect/>
          </a:stretch>
        </p:blipFill>
        <p:spPr>
          <a:xfrm>
            <a:off x="4058000" y="1847328"/>
            <a:ext cx="4514275" cy="300655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15" name="Shape 215"/>
        <p:cNvGrpSpPr/>
        <p:nvPr/>
      </p:nvGrpSpPr>
      <p:grpSpPr>
        <a:xfrm>
          <a:off x="0" y="0"/>
          <a:ext cx="0" cy="0"/>
          <a:chOff x="0" y="0"/>
          <a:chExt cx="0" cy="0"/>
        </a:xfrm>
      </p:grpSpPr>
      <p:sp>
        <p:nvSpPr>
          <p:cNvPr id="216" name="Google Shape;216;p42"/>
          <p:cNvSpPr txBox="1"/>
          <p:nvPr>
            <p:ph idx="1" type="body"/>
          </p:nvPr>
        </p:nvSpPr>
        <p:spPr>
          <a:xfrm>
            <a:off x="3980750" y="232550"/>
            <a:ext cx="5163300" cy="47742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600"/>
              </a:spcBef>
              <a:spcAft>
                <a:spcPts val="0"/>
              </a:spcAft>
              <a:buSzPts val="1800"/>
              <a:buNone/>
            </a:pPr>
            <a:r>
              <a:rPr lang="en">
                <a:solidFill>
                  <a:schemeClr val="dk1"/>
                </a:solidFill>
                <a:highlight>
                  <a:srgbClr val="000000"/>
                </a:highlight>
                <a:latin typeface="Verdana"/>
                <a:ea typeface="Verdana"/>
                <a:cs typeface="Verdana"/>
                <a:sym typeface="Verdana"/>
              </a:rPr>
              <a:t>History of Padma awards:</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12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Two awards, the</a:t>
            </a:r>
            <a:r>
              <a:rPr lang="en">
                <a:solidFill>
                  <a:srgbClr val="FFFF00"/>
                </a:solidFill>
                <a:highlight>
                  <a:srgbClr val="000000"/>
                </a:highlight>
                <a:latin typeface="Verdana"/>
                <a:ea typeface="Verdana"/>
                <a:cs typeface="Verdana"/>
                <a:sym typeface="Verdana"/>
              </a:rPr>
              <a:t> Bharat Ratna and Padma Vibhushan</a:t>
            </a:r>
            <a:r>
              <a:rPr lang="en">
                <a:solidFill>
                  <a:schemeClr val="dk1"/>
                </a:solidFill>
                <a:highlight>
                  <a:srgbClr val="000000"/>
                </a:highlight>
                <a:latin typeface="Verdana"/>
                <a:ea typeface="Verdana"/>
                <a:cs typeface="Verdana"/>
                <a:sym typeface="Verdana"/>
              </a:rPr>
              <a:t> were first instituted in </a:t>
            </a:r>
            <a:r>
              <a:rPr lang="en">
                <a:solidFill>
                  <a:srgbClr val="FFFF00"/>
                </a:solidFill>
                <a:highlight>
                  <a:srgbClr val="000000"/>
                </a:highlight>
                <a:latin typeface="Verdana"/>
                <a:ea typeface="Verdana"/>
                <a:cs typeface="Verdana"/>
                <a:sym typeface="Verdana"/>
              </a:rPr>
              <a:t>1954</a:t>
            </a:r>
            <a:r>
              <a:rPr lang="en">
                <a:solidFill>
                  <a:schemeClr val="dk1"/>
                </a:solidFill>
                <a:highlight>
                  <a:srgbClr val="000000"/>
                </a:highlight>
                <a:latin typeface="Verdana"/>
                <a:ea typeface="Verdana"/>
                <a:cs typeface="Verdana"/>
                <a:sym typeface="Verdana"/>
              </a:rPr>
              <a:t> as India’s highest civilian honours. </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12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Padma Vibhushan had </a:t>
            </a:r>
            <a:r>
              <a:rPr lang="en">
                <a:solidFill>
                  <a:srgbClr val="FFFF00"/>
                </a:solidFill>
                <a:highlight>
                  <a:srgbClr val="000000"/>
                </a:highlight>
                <a:latin typeface="Verdana"/>
                <a:ea typeface="Verdana"/>
                <a:cs typeface="Verdana"/>
                <a:sym typeface="Verdana"/>
              </a:rPr>
              <a:t>three classes</a:t>
            </a:r>
            <a:r>
              <a:rPr lang="en">
                <a:solidFill>
                  <a:schemeClr val="dk1"/>
                </a:solidFill>
                <a:highlight>
                  <a:srgbClr val="000000"/>
                </a:highlight>
                <a:latin typeface="Verdana"/>
                <a:ea typeface="Verdana"/>
                <a:cs typeface="Verdana"/>
                <a:sym typeface="Verdana"/>
              </a:rPr>
              <a:t>: Pahela Varg (1st Class), Dusra Varg (Second Class) and Tisra Varg (Third Class). </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1200"/>
              </a:spcBef>
              <a:spcAft>
                <a:spcPts val="120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In 1955, these were </a:t>
            </a:r>
            <a:r>
              <a:rPr lang="en">
                <a:solidFill>
                  <a:srgbClr val="FFFF00"/>
                </a:solidFill>
                <a:highlight>
                  <a:srgbClr val="000000"/>
                </a:highlight>
                <a:latin typeface="Verdana"/>
                <a:ea typeface="Verdana"/>
                <a:cs typeface="Verdana"/>
                <a:sym typeface="Verdana"/>
              </a:rPr>
              <a:t>subsequently named</a:t>
            </a:r>
            <a:r>
              <a:rPr lang="en">
                <a:solidFill>
                  <a:schemeClr val="dk1"/>
                </a:solidFill>
                <a:highlight>
                  <a:srgbClr val="000000"/>
                </a:highlight>
                <a:latin typeface="Verdana"/>
                <a:ea typeface="Verdana"/>
                <a:cs typeface="Verdana"/>
                <a:sym typeface="Verdana"/>
              </a:rPr>
              <a:t> as Padma Vibhushan, Padma Bhushan and Padma Shri respectively.</a:t>
            </a:r>
            <a:endParaRPr>
              <a:solidFill>
                <a:schemeClr val="dk1"/>
              </a:solidFill>
              <a:highlight>
                <a:srgbClr val="000000"/>
              </a:highlight>
              <a:latin typeface="Verdana"/>
              <a:ea typeface="Verdana"/>
              <a:cs typeface="Verdana"/>
              <a:sym typeface="Verdana"/>
            </a:endParaRPr>
          </a:p>
        </p:txBody>
      </p:sp>
      <p:pic>
        <p:nvPicPr>
          <p:cNvPr id="217" name="Google Shape;217;p42"/>
          <p:cNvPicPr preferRelativeResize="0"/>
          <p:nvPr/>
        </p:nvPicPr>
        <p:blipFill>
          <a:blip r:embed="rId3">
            <a:alphaModFix/>
          </a:blip>
          <a:stretch>
            <a:fillRect/>
          </a:stretch>
        </p:blipFill>
        <p:spPr>
          <a:xfrm>
            <a:off x="152400" y="152400"/>
            <a:ext cx="3675950" cy="2446319"/>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21" name="Shape 221"/>
        <p:cNvGrpSpPr/>
        <p:nvPr/>
      </p:nvGrpSpPr>
      <p:grpSpPr>
        <a:xfrm>
          <a:off x="0" y="0"/>
          <a:ext cx="0" cy="0"/>
          <a:chOff x="0" y="0"/>
          <a:chExt cx="0" cy="0"/>
        </a:xfrm>
      </p:grpSpPr>
      <p:sp>
        <p:nvSpPr>
          <p:cNvPr id="222" name="Google Shape;222;p43"/>
          <p:cNvSpPr txBox="1"/>
          <p:nvPr>
            <p:ph idx="1" type="body"/>
          </p:nvPr>
        </p:nvSpPr>
        <p:spPr>
          <a:xfrm>
            <a:off x="3368125" y="191525"/>
            <a:ext cx="5660700" cy="4801500"/>
          </a:xfrm>
          <a:prstGeom prst="rect">
            <a:avLst/>
          </a:prstGeom>
          <a:noFill/>
          <a:ln>
            <a:noFill/>
          </a:ln>
        </p:spPr>
        <p:txBody>
          <a:bodyPr anchorCtr="0" anchor="t" bIns="91425" lIns="91425" spcFirstLastPara="1" rIns="91425" wrap="square" tIns="91425">
            <a:normAutofit/>
          </a:bodyPr>
          <a:lstStyle/>
          <a:p>
            <a:pPr indent="-342900" lvl="0" marL="457200" rtl="0" algn="l">
              <a:lnSpc>
                <a:spcPct val="115000"/>
              </a:lnSpc>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a:t>
            </a:r>
            <a:r>
              <a:rPr lang="en">
                <a:solidFill>
                  <a:srgbClr val="FFFF00"/>
                </a:solidFill>
                <a:highlight>
                  <a:srgbClr val="000000"/>
                </a:highlight>
                <a:latin typeface="Verdana"/>
                <a:ea typeface="Verdana"/>
                <a:cs typeface="Verdana"/>
                <a:sym typeface="Verdana"/>
              </a:rPr>
              <a:t> first ever Padma Vibhushan awardees in 1954</a:t>
            </a:r>
            <a:r>
              <a:rPr lang="en">
                <a:solidFill>
                  <a:schemeClr val="dk1"/>
                </a:solidFill>
                <a:highlight>
                  <a:srgbClr val="000000"/>
                </a:highlight>
                <a:latin typeface="Verdana"/>
                <a:ea typeface="Verdana"/>
                <a:cs typeface="Verdana"/>
                <a:sym typeface="Verdana"/>
              </a:rPr>
              <a:t> were scientist Satyendra Nath Bose, artist Nandalal Bose and others.</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12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 first ever </a:t>
            </a:r>
            <a:r>
              <a:rPr lang="en">
                <a:solidFill>
                  <a:srgbClr val="FFFF00"/>
                </a:solidFill>
                <a:highlight>
                  <a:srgbClr val="000000"/>
                </a:highlight>
                <a:latin typeface="Verdana"/>
                <a:ea typeface="Verdana"/>
                <a:cs typeface="Verdana"/>
                <a:sym typeface="Verdana"/>
              </a:rPr>
              <a:t>non-Indian Padma Vibhushan</a:t>
            </a:r>
            <a:r>
              <a:rPr lang="en">
                <a:solidFill>
                  <a:schemeClr val="dk1"/>
                </a:solidFill>
                <a:highlight>
                  <a:srgbClr val="000000"/>
                </a:highlight>
                <a:latin typeface="Verdana"/>
                <a:ea typeface="Verdana"/>
                <a:cs typeface="Verdana"/>
                <a:sym typeface="Verdana"/>
              </a:rPr>
              <a:t> awardee was </a:t>
            </a:r>
            <a:r>
              <a:rPr lang="en">
                <a:solidFill>
                  <a:srgbClr val="FFFF00"/>
                </a:solidFill>
                <a:highlight>
                  <a:srgbClr val="000000"/>
                </a:highlight>
                <a:latin typeface="Verdana"/>
                <a:ea typeface="Verdana"/>
                <a:cs typeface="Verdana"/>
                <a:sym typeface="Verdana"/>
              </a:rPr>
              <a:t>Bhutanese king Jigme Dorji Wangchuk</a:t>
            </a:r>
            <a:r>
              <a:rPr lang="en">
                <a:solidFill>
                  <a:schemeClr val="dk1"/>
                </a:solidFill>
                <a:highlight>
                  <a:srgbClr val="000000"/>
                </a:highlight>
                <a:latin typeface="Verdana"/>
                <a:ea typeface="Verdana"/>
                <a:cs typeface="Verdana"/>
                <a:sym typeface="Verdana"/>
              </a:rPr>
              <a:t>, who also received the award in 1954.</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1200"/>
              </a:spcBef>
              <a:spcAft>
                <a:spcPts val="120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Padma Awards, which were instituted in the year 1954, is announced every year on the occasion of Republic Day except for </a:t>
            </a:r>
            <a:r>
              <a:rPr lang="en">
                <a:solidFill>
                  <a:srgbClr val="FFFF00"/>
                </a:solidFill>
                <a:highlight>
                  <a:srgbClr val="000000"/>
                </a:highlight>
                <a:latin typeface="Verdana"/>
                <a:ea typeface="Verdana"/>
                <a:cs typeface="Verdana"/>
                <a:sym typeface="Verdana"/>
              </a:rPr>
              <a:t>brief interruption(s)</a:t>
            </a:r>
            <a:r>
              <a:rPr lang="en">
                <a:solidFill>
                  <a:schemeClr val="dk1"/>
                </a:solidFill>
                <a:highlight>
                  <a:srgbClr val="000000"/>
                </a:highlight>
                <a:latin typeface="Verdana"/>
                <a:ea typeface="Verdana"/>
                <a:cs typeface="Verdana"/>
                <a:sym typeface="Verdana"/>
              </a:rPr>
              <a:t> during the years 1978 and 1979 and 1993 to 1997.</a:t>
            </a:r>
            <a:endParaRPr>
              <a:solidFill>
                <a:schemeClr val="dk1"/>
              </a:solidFill>
              <a:highlight>
                <a:srgbClr val="000000"/>
              </a:highlight>
              <a:latin typeface="Verdana"/>
              <a:ea typeface="Verdana"/>
              <a:cs typeface="Verdana"/>
              <a:sym typeface="Verdana"/>
            </a:endParaRPr>
          </a:p>
        </p:txBody>
      </p:sp>
      <p:pic>
        <p:nvPicPr>
          <p:cNvPr id="223" name="Google Shape;223;p43"/>
          <p:cNvPicPr preferRelativeResize="0"/>
          <p:nvPr/>
        </p:nvPicPr>
        <p:blipFill>
          <a:blip r:embed="rId3">
            <a:alphaModFix/>
          </a:blip>
          <a:stretch>
            <a:fillRect/>
          </a:stretch>
        </p:blipFill>
        <p:spPr>
          <a:xfrm>
            <a:off x="152400" y="152400"/>
            <a:ext cx="2830225" cy="366350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27" name="Shape 227"/>
        <p:cNvGrpSpPr/>
        <p:nvPr/>
      </p:nvGrpSpPr>
      <p:grpSpPr>
        <a:xfrm>
          <a:off x="0" y="0"/>
          <a:ext cx="0" cy="0"/>
          <a:chOff x="0" y="0"/>
          <a:chExt cx="0" cy="0"/>
        </a:xfrm>
      </p:grpSpPr>
      <p:sp>
        <p:nvSpPr>
          <p:cNvPr id="228" name="Google Shape;228;p44"/>
          <p:cNvSpPr txBox="1"/>
          <p:nvPr>
            <p:ph idx="1" type="body"/>
          </p:nvPr>
        </p:nvSpPr>
        <p:spPr>
          <a:xfrm>
            <a:off x="4350100" y="273600"/>
            <a:ext cx="4482300" cy="4582500"/>
          </a:xfrm>
          <a:prstGeom prst="rect">
            <a:avLst/>
          </a:prstGeom>
          <a:noFill/>
          <a:ln>
            <a:noFill/>
          </a:ln>
        </p:spPr>
        <p:txBody>
          <a:bodyPr anchorCtr="0" anchor="t" bIns="91425" lIns="91425" spcFirstLastPara="1" rIns="91425" wrap="square" tIns="91425">
            <a:normAutofit/>
          </a:bodyPr>
          <a:lstStyle/>
          <a:p>
            <a:pPr indent="0" lvl="0" marL="0" rtl="0" algn="l">
              <a:lnSpc>
                <a:spcPct val="115000"/>
              </a:lnSpc>
              <a:spcBef>
                <a:spcPts val="600"/>
              </a:spcBef>
              <a:spcAft>
                <a:spcPts val="0"/>
              </a:spcAft>
              <a:buSzPts val="1800"/>
              <a:buNone/>
            </a:pPr>
            <a:r>
              <a:rPr lang="en">
                <a:solidFill>
                  <a:schemeClr val="dk1"/>
                </a:solidFill>
                <a:highlight>
                  <a:srgbClr val="000000"/>
                </a:highlight>
                <a:latin typeface="Verdana"/>
                <a:ea typeface="Verdana"/>
                <a:cs typeface="Verdana"/>
                <a:sym typeface="Verdana"/>
              </a:rPr>
              <a:t>What the Padma Awards entail?</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12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 awards are </a:t>
            </a:r>
            <a:r>
              <a:rPr lang="en">
                <a:solidFill>
                  <a:srgbClr val="FFFF00"/>
                </a:solidFill>
                <a:highlight>
                  <a:srgbClr val="000000"/>
                </a:highlight>
                <a:latin typeface="Verdana"/>
                <a:ea typeface="Verdana"/>
                <a:cs typeface="Verdana"/>
                <a:sym typeface="Verdana"/>
              </a:rPr>
              <a:t>presented by the President of India,</a:t>
            </a:r>
            <a:r>
              <a:rPr lang="en">
                <a:solidFill>
                  <a:schemeClr val="dk1"/>
                </a:solidFill>
                <a:highlight>
                  <a:srgbClr val="000000"/>
                </a:highlight>
                <a:latin typeface="Verdana"/>
                <a:ea typeface="Verdana"/>
                <a:cs typeface="Verdana"/>
                <a:sym typeface="Verdana"/>
              </a:rPr>
              <a:t> typically at the Rashtrapati Bhavan. </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1200"/>
              </a:spcBef>
              <a:spcAft>
                <a:spcPts val="120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 awardees </a:t>
            </a:r>
            <a:r>
              <a:rPr lang="en">
                <a:solidFill>
                  <a:srgbClr val="FFFF00"/>
                </a:solidFill>
                <a:highlight>
                  <a:srgbClr val="000000"/>
                </a:highlight>
                <a:latin typeface="Verdana"/>
                <a:ea typeface="Verdana"/>
                <a:cs typeface="Verdana"/>
                <a:sym typeface="Verdana"/>
              </a:rPr>
              <a:t>do not get any cash reward </a:t>
            </a:r>
            <a:r>
              <a:rPr lang="en">
                <a:solidFill>
                  <a:schemeClr val="dk1"/>
                </a:solidFill>
                <a:highlight>
                  <a:srgbClr val="000000"/>
                </a:highlight>
                <a:latin typeface="Verdana"/>
                <a:ea typeface="Verdana"/>
                <a:cs typeface="Verdana"/>
                <a:sym typeface="Verdana"/>
              </a:rPr>
              <a:t>but a certificate signed by the President apart from a medallion which they can wear at public and government functions. </a:t>
            </a:r>
            <a:endParaRPr>
              <a:solidFill>
                <a:schemeClr val="dk1"/>
              </a:solidFill>
              <a:highlight>
                <a:srgbClr val="000000"/>
              </a:highlight>
              <a:latin typeface="Verdana"/>
              <a:ea typeface="Verdana"/>
              <a:cs typeface="Verdana"/>
              <a:sym typeface="Verdana"/>
            </a:endParaRPr>
          </a:p>
        </p:txBody>
      </p:sp>
      <p:pic>
        <p:nvPicPr>
          <p:cNvPr id="229" name="Google Shape;229;p44"/>
          <p:cNvPicPr preferRelativeResize="0"/>
          <p:nvPr/>
        </p:nvPicPr>
        <p:blipFill>
          <a:blip r:embed="rId3">
            <a:alphaModFix/>
          </a:blip>
          <a:stretch>
            <a:fillRect/>
          </a:stretch>
        </p:blipFill>
        <p:spPr>
          <a:xfrm>
            <a:off x="152400" y="152400"/>
            <a:ext cx="4045300" cy="2713935"/>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33" name="Shape 233"/>
        <p:cNvGrpSpPr/>
        <p:nvPr/>
      </p:nvGrpSpPr>
      <p:grpSpPr>
        <a:xfrm>
          <a:off x="0" y="0"/>
          <a:ext cx="0" cy="0"/>
          <a:chOff x="0" y="0"/>
          <a:chExt cx="0" cy="0"/>
        </a:xfrm>
      </p:grpSpPr>
      <p:sp>
        <p:nvSpPr>
          <p:cNvPr id="234" name="Google Shape;234;p45"/>
          <p:cNvSpPr txBox="1"/>
          <p:nvPr>
            <p:ph idx="1" type="body"/>
          </p:nvPr>
        </p:nvSpPr>
        <p:spPr>
          <a:xfrm>
            <a:off x="3844875" y="121750"/>
            <a:ext cx="5129700" cy="4940700"/>
          </a:xfrm>
          <a:prstGeom prst="rect">
            <a:avLst/>
          </a:prstGeom>
          <a:noFill/>
          <a:ln>
            <a:noFill/>
          </a:ln>
        </p:spPr>
        <p:txBody>
          <a:bodyPr anchorCtr="0" anchor="t" bIns="91425" lIns="91425" spcFirstLastPara="1" rIns="91425" wrap="square" tIns="91425">
            <a:normAutofit/>
          </a:bodyPr>
          <a:lstStyle/>
          <a:p>
            <a:pPr indent="-342900" lvl="0" marL="457200" rtl="0" algn="l">
              <a:lnSpc>
                <a:spcPct val="115000"/>
              </a:lnSpc>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 awards are, however, </a:t>
            </a:r>
            <a:r>
              <a:rPr lang="en">
                <a:solidFill>
                  <a:srgbClr val="FFFF00"/>
                </a:solidFill>
                <a:highlight>
                  <a:srgbClr val="000000"/>
                </a:highlight>
                <a:latin typeface="Verdana"/>
                <a:ea typeface="Verdana"/>
                <a:cs typeface="Verdana"/>
                <a:sym typeface="Verdana"/>
              </a:rPr>
              <a:t>not a conferment of title </a:t>
            </a:r>
            <a:r>
              <a:rPr lang="en">
                <a:solidFill>
                  <a:schemeClr val="dk1"/>
                </a:solidFill>
                <a:highlight>
                  <a:srgbClr val="000000"/>
                </a:highlight>
                <a:latin typeface="Verdana"/>
                <a:ea typeface="Verdana"/>
                <a:cs typeface="Verdana"/>
                <a:sym typeface="Verdana"/>
              </a:rPr>
              <a:t>and the awardees are expected to not use them as prefix or suffix to their names.</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12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 </a:t>
            </a:r>
            <a:r>
              <a:rPr lang="en">
                <a:solidFill>
                  <a:srgbClr val="FFFF00"/>
                </a:solidFill>
                <a:highlight>
                  <a:srgbClr val="000000"/>
                </a:highlight>
                <a:latin typeface="Verdana"/>
                <a:ea typeface="Verdana"/>
                <a:cs typeface="Verdana"/>
                <a:sym typeface="Verdana"/>
              </a:rPr>
              <a:t>total number of awards to be given in a year </a:t>
            </a:r>
            <a:r>
              <a:rPr lang="en">
                <a:solidFill>
                  <a:schemeClr val="dk1"/>
                </a:solidFill>
                <a:highlight>
                  <a:srgbClr val="000000"/>
                </a:highlight>
                <a:latin typeface="Verdana"/>
                <a:ea typeface="Verdana"/>
                <a:cs typeface="Verdana"/>
                <a:sym typeface="Verdana"/>
              </a:rPr>
              <a:t>(excluding posthumous awards and to NRI/foreigners/OCIs) </a:t>
            </a:r>
            <a:r>
              <a:rPr lang="en">
                <a:solidFill>
                  <a:srgbClr val="FFFF00"/>
                </a:solidFill>
                <a:highlight>
                  <a:srgbClr val="000000"/>
                </a:highlight>
                <a:latin typeface="Verdana"/>
                <a:ea typeface="Verdana"/>
                <a:cs typeface="Verdana"/>
                <a:sym typeface="Verdana"/>
              </a:rPr>
              <a:t>should not be more than 120.</a:t>
            </a:r>
            <a:endParaRPr>
              <a:solidFill>
                <a:srgbClr val="FFFF00"/>
              </a:solidFill>
              <a:highlight>
                <a:srgbClr val="000000"/>
              </a:highlight>
              <a:latin typeface="Verdana"/>
              <a:ea typeface="Verdana"/>
              <a:cs typeface="Verdana"/>
              <a:sym typeface="Verdana"/>
            </a:endParaRPr>
          </a:p>
          <a:p>
            <a:pPr indent="-342900" lvl="0" marL="457200" rtl="0" algn="l">
              <a:lnSpc>
                <a:spcPct val="115000"/>
              </a:lnSpc>
              <a:spcBef>
                <a:spcPts val="1200"/>
              </a:spcBef>
              <a:spcAft>
                <a:spcPts val="1200"/>
              </a:spcAft>
              <a:buClr>
                <a:schemeClr val="dk1"/>
              </a:buClr>
              <a:buSzPts val="1800"/>
              <a:buFont typeface="Verdana"/>
              <a:buChar char="➢"/>
            </a:pPr>
            <a:r>
              <a:rPr lang="en">
                <a:solidFill>
                  <a:srgbClr val="FFFF00"/>
                </a:solidFill>
                <a:highlight>
                  <a:srgbClr val="000000"/>
                </a:highlight>
                <a:latin typeface="Verdana"/>
                <a:ea typeface="Verdana"/>
                <a:cs typeface="Verdana"/>
                <a:sym typeface="Verdana"/>
              </a:rPr>
              <a:t>Government servants</a:t>
            </a:r>
            <a:r>
              <a:rPr lang="en">
                <a:solidFill>
                  <a:schemeClr val="dk1"/>
                </a:solidFill>
                <a:highlight>
                  <a:srgbClr val="000000"/>
                </a:highlight>
                <a:latin typeface="Verdana"/>
                <a:ea typeface="Verdana"/>
                <a:cs typeface="Verdana"/>
                <a:sym typeface="Verdana"/>
              </a:rPr>
              <a:t> including those working with PSUs, </a:t>
            </a:r>
            <a:r>
              <a:rPr lang="en">
                <a:solidFill>
                  <a:srgbClr val="FFFF00"/>
                </a:solidFill>
                <a:highlight>
                  <a:srgbClr val="000000"/>
                </a:highlight>
                <a:latin typeface="Verdana"/>
                <a:ea typeface="Verdana"/>
                <a:cs typeface="Verdana"/>
                <a:sym typeface="Verdana"/>
              </a:rPr>
              <a:t>except doctors and scientists</a:t>
            </a:r>
            <a:r>
              <a:rPr lang="en">
                <a:solidFill>
                  <a:schemeClr val="dk1"/>
                </a:solidFill>
                <a:highlight>
                  <a:srgbClr val="000000"/>
                </a:highlight>
                <a:latin typeface="Verdana"/>
                <a:ea typeface="Verdana"/>
                <a:cs typeface="Verdana"/>
                <a:sym typeface="Verdana"/>
              </a:rPr>
              <a:t>, are </a:t>
            </a:r>
            <a:r>
              <a:rPr lang="en">
                <a:solidFill>
                  <a:srgbClr val="FFFF00"/>
                </a:solidFill>
                <a:highlight>
                  <a:srgbClr val="000000"/>
                </a:highlight>
                <a:latin typeface="Verdana"/>
                <a:ea typeface="Verdana"/>
                <a:cs typeface="Verdana"/>
                <a:sym typeface="Verdana"/>
              </a:rPr>
              <a:t>not eligible</a:t>
            </a:r>
            <a:r>
              <a:rPr lang="en">
                <a:solidFill>
                  <a:schemeClr val="dk1"/>
                </a:solidFill>
                <a:highlight>
                  <a:srgbClr val="000000"/>
                </a:highlight>
                <a:latin typeface="Verdana"/>
                <a:ea typeface="Verdana"/>
                <a:cs typeface="Verdana"/>
                <a:sym typeface="Verdana"/>
              </a:rPr>
              <a:t> for these awards.</a:t>
            </a:r>
            <a:endParaRPr>
              <a:solidFill>
                <a:schemeClr val="dk1"/>
              </a:solidFill>
              <a:highlight>
                <a:srgbClr val="000000"/>
              </a:highlight>
              <a:latin typeface="Verdana"/>
              <a:ea typeface="Verdana"/>
              <a:cs typeface="Verdana"/>
              <a:sym typeface="Verdana"/>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38" name="Shape 238"/>
        <p:cNvGrpSpPr/>
        <p:nvPr/>
      </p:nvGrpSpPr>
      <p:grpSpPr>
        <a:xfrm>
          <a:off x="0" y="0"/>
          <a:ext cx="0" cy="0"/>
          <a:chOff x="0" y="0"/>
          <a:chExt cx="0" cy="0"/>
        </a:xfrm>
      </p:grpSpPr>
      <p:sp>
        <p:nvSpPr>
          <p:cNvPr id="239" name="Google Shape;239;p46"/>
          <p:cNvSpPr txBox="1"/>
          <p:nvPr>
            <p:ph idx="1" type="body"/>
          </p:nvPr>
        </p:nvSpPr>
        <p:spPr>
          <a:xfrm>
            <a:off x="3926100" y="81150"/>
            <a:ext cx="5217900" cy="4981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solidFill>
                  <a:schemeClr val="dk1"/>
                </a:solidFill>
                <a:highlight>
                  <a:srgbClr val="000000"/>
                </a:highlight>
                <a:latin typeface="Verdana"/>
                <a:ea typeface="Verdana"/>
                <a:cs typeface="Verdana"/>
                <a:sym typeface="Verdana"/>
              </a:rPr>
              <a:t>2026 winners:</a:t>
            </a:r>
            <a:endParaRPr>
              <a:solidFill>
                <a:schemeClr val="dk1"/>
              </a:solidFill>
              <a:highlight>
                <a:srgbClr val="000000"/>
              </a:highlight>
              <a:latin typeface="Verdana"/>
              <a:ea typeface="Verdana"/>
              <a:cs typeface="Verdana"/>
              <a:sym typeface="Verdana"/>
            </a:endParaRPr>
          </a:p>
          <a:p>
            <a:pPr indent="-342900" lvl="0" marL="457200" rtl="0" algn="l">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For the year 2026, the </a:t>
            </a:r>
            <a:r>
              <a:rPr lang="en">
                <a:solidFill>
                  <a:srgbClr val="FFFF00"/>
                </a:solidFill>
                <a:highlight>
                  <a:srgbClr val="000000"/>
                </a:highlight>
                <a:latin typeface="Verdana"/>
                <a:ea typeface="Verdana"/>
                <a:cs typeface="Verdana"/>
                <a:sym typeface="Verdana"/>
              </a:rPr>
              <a:t>President has approved conferment of 131 Padma Awards including 2 duo cases</a:t>
            </a:r>
            <a:r>
              <a:rPr lang="en">
                <a:solidFill>
                  <a:schemeClr val="dk1"/>
                </a:solidFill>
                <a:highlight>
                  <a:srgbClr val="000000"/>
                </a:highlight>
                <a:latin typeface="Verdana"/>
                <a:ea typeface="Verdana"/>
                <a:cs typeface="Verdana"/>
                <a:sym typeface="Verdana"/>
              </a:rPr>
              <a:t> (in a duo case, the Award is counted as one). </a:t>
            </a:r>
            <a:endParaRPr>
              <a:solidFill>
                <a:schemeClr val="dk1"/>
              </a:solidFill>
              <a:highlight>
                <a:srgbClr val="000000"/>
              </a:highlight>
              <a:latin typeface="Verdana"/>
              <a:ea typeface="Verdana"/>
              <a:cs typeface="Verdana"/>
              <a:sym typeface="Verdana"/>
            </a:endParaRPr>
          </a:p>
          <a:p>
            <a:pPr indent="-342900" lvl="0" marL="457200" rtl="0" algn="l">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 list comprises 5 Padma Vibhushan, 13 Padma Bhushan and 113 Padma Shri Awards. </a:t>
            </a:r>
            <a:endParaRPr>
              <a:solidFill>
                <a:schemeClr val="dk1"/>
              </a:solidFill>
              <a:highlight>
                <a:srgbClr val="000000"/>
              </a:highlight>
              <a:latin typeface="Verdana"/>
              <a:ea typeface="Verdana"/>
              <a:cs typeface="Verdana"/>
              <a:sym typeface="Verdana"/>
            </a:endParaRPr>
          </a:p>
          <a:p>
            <a:pPr indent="-342900" lvl="0" marL="457200" rtl="0" algn="l">
              <a:spcBef>
                <a:spcPts val="600"/>
              </a:spcBef>
              <a:spcAft>
                <a:spcPts val="600"/>
              </a:spcAft>
              <a:buClr>
                <a:schemeClr val="dk1"/>
              </a:buClr>
              <a:buSzPts val="1800"/>
              <a:buFont typeface="Verdana"/>
              <a:buChar char="❖"/>
            </a:pPr>
            <a:r>
              <a:rPr lang="en">
                <a:solidFill>
                  <a:srgbClr val="FFFF00"/>
                </a:solidFill>
                <a:highlight>
                  <a:srgbClr val="000000"/>
                </a:highlight>
                <a:latin typeface="Verdana"/>
                <a:ea typeface="Verdana"/>
                <a:cs typeface="Verdana"/>
                <a:sym typeface="Verdana"/>
              </a:rPr>
              <a:t>19 of the awardees are women and the list also includes 6 persons from the category of Foreigners </a:t>
            </a:r>
            <a:r>
              <a:rPr lang="en">
                <a:solidFill>
                  <a:schemeClr val="dk1"/>
                </a:solidFill>
                <a:highlight>
                  <a:srgbClr val="000000"/>
                </a:highlight>
                <a:latin typeface="Verdana"/>
                <a:ea typeface="Verdana"/>
                <a:cs typeface="Verdana"/>
                <a:sym typeface="Verdana"/>
              </a:rPr>
              <a:t>/ NRI / PIO / OCI and </a:t>
            </a:r>
            <a:r>
              <a:rPr lang="en">
                <a:solidFill>
                  <a:srgbClr val="FFFF00"/>
                </a:solidFill>
                <a:highlight>
                  <a:srgbClr val="000000"/>
                </a:highlight>
                <a:latin typeface="Verdana"/>
                <a:ea typeface="Verdana"/>
                <a:cs typeface="Verdana"/>
                <a:sym typeface="Verdana"/>
              </a:rPr>
              <a:t>16 Posthumous awardees.</a:t>
            </a:r>
            <a:endParaRPr>
              <a:solidFill>
                <a:srgbClr val="FFFF00"/>
              </a:solidFill>
              <a:highlight>
                <a:srgbClr val="000000"/>
              </a:highlight>
              <a:latin typeface="Verdana"/>
              <a:ea typeface="Verdana"/>
              <a:cs typeface="Verdana"/>
              <a:sym typeface="Verdana"/>
            </a:endParaRPr>
          </a:p>
        </p:txBody>
      </p:sp>
      <p:pic>
        <p:nvPicPr>
          <p:cNvPr id="240" name="Google Shape;240;p46"/>
          <p:cNvPicPr preferRelativeResize="0"/>
          <p:nvPr/>
        </p:nvPicPr>
        <p:blipFill>
          <a:blip r:embed="rId3">
            <a:alphaModFix/>
          </a:blip>
          <a:stretch>
            <a:fillRect/>
          </a:stretch>
        </p:blipFill>
        <p:spPr>
          <a:xfrm>
            <a:off x="152400" y="152400"/>
            <a:ext cx="3621298" cy="2048555"/>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44" name="Shape 244"/>
        <p:cNvGrpSpPr/>
        <p:nvPr/>
      </p:nvGrpSpPr>
      <p:grpSpPr>
        <a:xfrm>
          <a:off x="0" y="0"/>
          <a:ext cx="0" cy="0"/>
          <a:chOff x="0" y="0"/>
          <a:chExt cx="0" cy="0"/>
        </a:xfrm>
      </p:grpSpPr>
      <p:pic>
        <p:nvPicPr>
          <p:cNvPr id="245" name="Google Shape;245;p47" title="Screenshot 2026-04-17 at 6.38.49 PM.png"/>
          <p:cNvPicPr preferRelativeResize="0"/>
          <p:nvPr/>
        </p:nvPicPr>
        <p:blipFill>
          <a:blip r:embed="rId3">
            <a:alphaModFix/>
          </a:blip>
          <a:stretch>
            <a:fillRect/>
          </a:stretch>
        </p:blipFill>
        <p:spPr>
          <a:xfrm>
            <a:off x="0" y="1037250"/>
            <a:ext cx="9144000" cy="306900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49" name="Shape 249"/>
        <p:cNvGrpSpPr/>
        <p:nvPr/>
      </p:nvGrpSpPr>
      <p:grpSpPr>
        <a:xfrm>
          <a:off x="0" y="0"/>
          <a:ext cx="0" cy="0"/>
          <a:chOff x="0" y="0"/>
          <a:chExt cx="0" cy="0"/>
        </a:xfrm>
      </p:grpSpPr>
      <p:pic>
        <p:nvPicPr>
          <p:cNvPr id="250" name="Google Shape;250;p48" title="Screenshot 2026-04-17 at 6.39.00 PM.png"/>
          <p:cNvPicPr preferRelativeResize="0"/>
          <p:nvPr/>
        </p:nvPicPr>
        <p:blipFill>
          <a:blip r:embed="rId3">
            <a:alphaModFix/>
          </a:blip>
          <a:stretch>
            <a:fillRect/>
          </a:stretch>
        </p:blipFill>
        <p:spPr>
          <a:xfrm>
            <a:off x="1319289" y="0"/>
            <a:ext cx="6505420" cy="5143499"/>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54" name="Shape 254"/>
        <p:cNvGrpSpPr/>
        <p:nvPr/>
      </p:nvGrpSpPr>
      <p:grpSpPr>
        <a:xfrm>
          <a:off x="0" y="0"/>
          <a:ext cx="0" cy="0"/>
          <a:chOff x="0" y="0"/>
          <a:chExt cx="0" cy="0"/>
        </a:xfrm>
      </p:grpSpPr>
      <p:sp>
        <p:nvSpPr>
          <p:cNvPr id="255" name="Google Shape;255;p49"/>
          <p:cNvSpPr txBox="1"/>
          <p:nvPr>
            <p:ph idx="1" type="body"/>
          </p:nvPr>
        </p:nvSpPr>
        <p:spPr>
          <a:xfrm>
            <a:off x="311700" y="162325"/>
            <a:ext cx="8520600" cy="4808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solidFill>
                  <a:schemeClr val="dk1"/>
                </a:solidFill>
                <a:highlight>
                  <a:srgbClr val="000000"/>
                </a:highlight>
                <a:latin typeface="Verdana"/>
                <a:ea typeface="Verdana"/>
                <a:cs typeface="Verdana"/>
                <a:sym typeface="Verdana"/>
              </a:rPr>
              <a:t>From TG:</a:t>
            </a:r>
            <a:endParaRPr>
              <a:solidFill>
                <a:schemeClr val="dk1"/>
              </a:solidFill>
              <a:highlight>
                <a:srgbClr val="000000"/>
              </a:highlight>
              <a:latin typeface="Verdana"/>
              <a:ea typeface="Verdana"/>
              <a:cs typeface="Verdana"/>
              <a:sym typeface="Verdana"/>
            </a:endParaRPr>
          </a:p>
          <a:p>
            <a:pPr indent="0" lvl="0" marL="0" rtl="0" algn="l">
              <a:spcBef>
                <a:spcPts val="1200"/>
              </a:spcBef>
              <a:spcAft>
                <a:spcPts val="1200"/>
              </a:spcAft>
              <a:buNone/>
            </a:pPr>
            <a:r>
              <a:t/>
            </a:r>
            <a:endParaRPr>
              <a:solidFill>
                <a:schemeClr val="dk1"/>
              </a:solidFill>
              <a:highlight>
                <a:srgbClr val="000000"/>
              </a:highlight>
              <a:latin typeface="Verdana"/>
              <a:ea typeface="Verdana"/>
              <a:cs typeface="Verdana"/>
              <a:sym typeface="Verdana"/>
            </a:endParaRPr>
          </a:p>
        </p:txBody>
      </p:sp>
      <p:pic>
        <p:nvPicPr>
          <p:cNvPr id="256" name="Google Shape;256;p49" title="Screenshot 2026-04-17 at 6.42.33 PM.png"/>
          <p:cNvPicPr preferRelativeResize="0"/>
          <p:nvPr/>
        </p:nvPicPr>
        <p:blipFill>
          <a:blip r:embed="rId3">
            <a:alphaModFix/>
          </a:blip>
          <a:stretch>
            <a:fillRect/>
          </a:stretch>
        </p:blipFill>
        <p:spPr>
          <a:xfrm>
            <a:off x="801450" y="706399"/>
            <a:ext cx="8200524" cy="4307500"/>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60" name="Shape 260"/>
        <p:cNvGrpSpPr/>
        <p:nvPr/>
      </p:nvGrpSpPr>
      <p:grpSpPr>
        <a:xfrm>
          <a:off x="0" y="0"/>
          <a:ext cx="0" cy="0"/>
          <a:chOff x="0" y="0"/>
          <a:chExt cx="0" cy="0"/>
        </a:xfrm>
      </p:grpSpPr>
      <p:sp>
        <p:nvSpPr>
          <p:cNvPr id="261" name="Google Shape;261;p50"/>
          <p:cNvSpPr txBox="1"/>
          <p:nvPr>
            <p:ph idx="1" type="body"/>
          </p:nvPr>
        </p:nvSpPr>
        <p:spPr>
          <a:xfrm>
            <a:off x="311700" y="162325"/>
            <a:ext cx="8520600" cy="48087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solidFill>
                  <a:schemeClr val="dk1"/>
                </a:solidFill>
                <a:highlight>
                  <a:srgbClr val="000000"/>
                </a:highlight>
                <a:latin typeface="Verdana"/>
                <a:ea typeface="Verdana"/>
                <a:cs typeface="Verdana"/>
                <a:sym typeface="Verdana"/>
              </a:rPr>
              <a:t>From A.P</a:t>
            </a:r>
            <a:endParaRPr>
              <a:solidFill>
                <a:schemeClr val="dk1"/>
              </a:solidFill>
              <a:highlight>
                <a:srgbClr val="000000"/>
              </a:highlight>
              <a:latin typeface="Verdana"/>
              <a:ea typeface="Verdana"/>
              <a:cs typeface="Verdana"/>
              <a:sym typeface="Verdana"/>
            </a:endParaRPr>
          </a:p>
        </p:txBody>
      </p:sp>
      <p:pic>
        <p:nvPicPr>
          <p:cNvPr id="262" name="Google Shape;262;p50" title="Screenshot 2026-04-17 at 6.42.41 PM.png"/>
          <p:cNvPicPr preferRelativeResize="0"/>
          <p:nvPr/>
        </p:nvPicPr>
        <p:blipFill>
          <a:blip r:embed="rId3">
            <a:alphaModFix/>
          </a:blip>
          <a:stretch>
            <a:fillRect/>
          </a:stretch>
        </p:blipFill>
        <p:spPr>
          <a:xfrm>
            <a:off x="0" y="841943"/>
            <a:ext cx="9144000" cy="4027714"/>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66" name="Shape 266"/>
        <p:cNvGrpSpPr/>
        <p:nvPr/>
      </p:nvGrpSpPr>
      <p:grpSpPr>
        <a:xfrm>
          <a:off x="0" y="0"/>
          <a:ext cx="0" cy="0"/>
          <a:chOff x="0" y="0"/>
          <a:chExt cx="0" cy="0"/>
        </a:xfrm>
      </p:grpSpPr>
      <p:sp>
        <p:nvSpPr>
          <p:cNvPr id="267" name="Google Shape;267;p51"/>
          <p:cNvSpPr txBox="1"/>
          <p:nvPr>
            <p:ph idx="1" type="body"/>
          </p:nvPr>
        </p:nvSpPr>
        <p:spPr>
          <a:xfrm>
            <a:off x="3439150" y="162325"/>
            <a:ext cx="5393100" cy="4808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solidFill>
                  <a:schemeClr val="dk1"/>
                </a:solidFill>
                <a:highlight>
                  <a:srgbClr val="000000"/>
                </a:highlight>
                <a:latin typeface="Verdana"/>
                <a:ea typeface="Verdana"/>
                <a:cs typeface="Verdana"/>
                <a:sym typeface="Verdana"/>
              </a:rPr>
              <a:t>Matabari Tourism Circuit:</a:t>
            </a:r>
            <a:endParaRPr>
              <a:solidFill>
                <a:schemeClr val="dk1"/>
              </a:solidFill>
              <a:highlight>
                <a:srgbClr val="000000"/>
              </a:highlight>
              <a:latin typeface="Verdana"/>
              <a:ea typeface="Verdana"/>
              <a:cs typeface="Verdana"/>
              <a:sym typeface="Verdana"/>
            </a:endParaRPr>
          </a:p>
          <a:p>
            <a:pPr indent="0" lvl="0" marL="0" rtl="0" algn="l">
              <a:spcBef>
                <a:spcPts val="1200"/>
              </a:spcBef>
              <a:spcAft>
                <a:spcPts val="1200"/>
              </a:spcAft>
              <a:buNone/>
            </a:pPr>
            <a:r>
              <a:rPr lang="en">
                <a:solidFill>
                  <a:schemeClr val="dk1"/>
                </a:solidFill>
                <a:highlight>
                  <a:srgbClr val="000000"/>
                </a:highlight>
                <a:latin typeface="Verdana"/>
                <a:ea typeface="Verdana"/>
                <a:cs typeface="Verdana"/>
                <a:sym typeface="Verdana"/>
              </a:rPr>
              <a:t>Context: Union Minister </a:t>
            </a:r>
            <a:r>
              <a:rPr lang="en">
                <a:solidFill>
                  <a:srgbClr val="FFFF00"/>
                </a:solidFill>
                <a:highlight>
                  <a:srgbClr val="000000"/>
                </a:highlight>
                <a:latin typeface="Verdana"/>
                <a:ea typeface="Verdana"/>
                <a:cs typeface="Verdana"/>
                <a:sym typeface="Verdana"/>
              </a:rPr>
              <a:t>Jyotiraditya Scindia lays foundation stone of ₹450 crore ‘Matabari Tourism Circuit’</a:t>
            </a:r>
            <a:r>
              <a:rPr lang="en">
                <a:solidFill>
                  <a:schemeClr val="dk1"/>
                </a:solidFill>
                <a:highlight>
                  <a:srgbClr val="000000"/>
                </a:highlight>
                <a:latin typeface="Verdana"/>
                <a:ea typeface="Verdana"/>
                <a:cs typeface="Verdana"/>
                <a:sym typeface="Verdana"/>
              </a:rPr>
              <a:t> at Dumbur, Tripura.</a:t>
            </a:r>
            <a:endParaRPr>
              <a:solidFill>
                <a:schemeClr val="dk1"/>
              </a:solidFill>
              <a:highlight>
                <a:srgbClr val="000000"/>
              </a:highlight>
              <a:latin typeface="Verdana"/>
              <a:ea typeface="Verdana"/>
              <a:cs typeface="Verdana"/>
              <a:sym typeface="Verdana"/>
            </a:endParaRPr>
          </a:p>
        </p:txBody>
      </p:sp>
      <p:pic>
        <p:nvPicPr>
          <p:cNvPr id="268" name="Google Shape;268;p51"/>
          <p:cNvPicPr preferRelativeResize="0"/>
          <p:nvPr/>
        </p:nvPicPr>
        <p:blipFill>
          <a:blip r:embed="rId3">
            <a:alphaModFix/>
          </a:blip>
          <a:stretch>
            <a:fillRect/>
          </a:stretch>
        </p:blipFill>
        <p:spPr>
          <a:xfrm>
            <a:off x="3682624" y="1844244"/>
            <a:ext cx="4693100" cy="31267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69" name="Shape 69"/>
        <p:cNvGrpSpPr/>
        <p:nvPr/>
      </p:nvGrpSpPr>
      <p:grpSpPr>
        <a:xfrm>
          <a:off x="0" y="0"/>
          <a:ext cx="0" cy="0"/>
          <a:chOff x="0" y="0"/>
          <a:chExt cx="0" cy="0"/>
        </a:xfrm>
      </p:grpSpPr>
      <p:sp>
        <p:nvSpPr>
          <p:cNvPr id="70" name="Google Shape;70;p16"/>
          <p:cNvSpPr txBox="1"/>
          <p:nvPr>
            <p:ph idx="1" type="body"/>
          </p:nvPr>
        </p:nvSpPr>
        <p:spPr>
          <a:xfrm>
            <a:off x="3286975" y="162325"/>
            <a:ext cx="5545200" cy="4808700"/>
          </a:xfrm>
          <a:prstGeom prst="rect">
            <a:avLst/>
          </a:prstGeom>
        </p:spPr>
        <p:txBody>
          <a:bodyPr anchorCtr="0" anchor="t" bIns="91425" lIns="91425" spcFirstLastPara="1" rIns="91425" wrap="square" tIns="91425">
            <a:normAutofit/>
          </a:bodyPr>
          <a:lstStyle/>
          <a:p>
            <a:pPr indent="0" lvl="0" marL="0" rtl="0" algn="l">
              <a:lnSpc>
                <a:spcPct val="115000"/>
              </a:lnSpc>
              <a:spcBef>
                <a:spcPts val="0"/>
              </a:spcBef>
              <a:spcAft>
                <a:spcPts val="0"/>
              </a:spcAft>
              <a:buNone/>
            </a:pPr>
            <a:r>
              <a:rPr lang="en">
                <a:solidFill>
                  <a:schemeClr val="dk1"/>
                </a:solidFill>
                <a:highlight>
                  <a:srgbClr val="000000"/>
                </a:highlight>
                <a:latin typeface="Verdana"/>
                <a:ea typeface="Verdana"/>
                <a:cs typeface="Verdana"/>
                <a:sym typeface="Verdana"/>
              </a:rPr>
              <a:t>About Vande Mataram:</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 150-year celebrations of Vande Mataram were </a:t>
            </a:r>
            <a:r>
              <a:rPr lang="en">
                <a:solidFill>
                  <a:srgbClr val="FFFF00"/>
                </a:solidFill>
                <a:highlight>
                  <a:srgbClr val="000000"/>
                </a:highlight>
                <a:latin typeface="Verdana"/>
                <a:ea typeface="Verdana"/>
                <a:cs typeface="Verdana"/>
                <a:sym typeface="Verdana"/>
              </a:rPr>
              <a:t>inaugurated by Narendra Modi on 7 November 2025.</a:t>
            </a:r>
            <a:endParaRPr>
              <a:solidFill>
                <a:srgbClr val="FFFF00"/>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 song was </a:t>
            </a:r>
            <a:r>
              <a:rPr lang="en">
                <a:solidFill>
                  <a:srgbClr val="FFFF00"/>
                </a:solidFill>
                <a:highlight>
                  <a:srgbClr val="000000"/>
                </a:highlight>
                <a:latin typeface="Verdana"/>
                <a:ea typeface="Verdana"/>
                <a:cs typeface="Verdana"/>
                <a:sym typeface="Verdana"/>
              </a:rPr>
              <a:t>composed by Bankim Chandra Chatterjee on Akshaya Navami, 7 November 1875.</a:t>
            </a:r>
            <a:endParaRPr>
              <a:solidFill>
                <a:srgbClr val="FFFF00"/>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60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It was </a:t>
            </a:r>
            <a:r>
              <a:rPr lang="en">
                <a:solidFill>
                  <a:srgbClr val="FFFF00"/>
                </a:solidFill>
                <a:highlight>
                  <a:srgbClr val="000000"/>
                </a:highlight>
                <a:latin typeface="Verdana"/>
                <a:ea typeface="Verdana"/>
                <a:cs typeface="Verdana"/>
                <a:sym typeface="Verdana"/>
              </a:rPr>
              <a:t>first published in Bangadarshan and later included in the novel Anandamath</a:t>
            </a:r>
            <a:r>
              <a:rPr lang="en">
                <a:solidFill>
                  <a:schemeClr val="dk1"/>
                </a:solidFill>
                <a:highlight>
                  <a:srgbClr val="000000"/>
                </a:highlight>
                <a:latin typeface="Verdana"/>
                <a:ea typeface="Verdana"/>
                <a:cs typeface="Verdana"/>
                <a:sym typeface="Verdana"/>
              </a:rPr>
              <a:t> (1882).</a:t>
            </a:r>
            <a:endParaRPr>
              <a:solidFill>
                <a:schemeClr val="dk1"/>
              </a:solidFill>
              <a:highlight>
                <a:srgbClr val="000000"/>
              </a:highlight>
              <a:latin typeface="Verdana"/>
              <a:ea typeface="Verdana"/>
              <a:cs typeface="Verdana"/>
              <a:sym typeface="Verdana"/>
            </a:endParaRPr>
          </a:p>
        </p:txBody>
      </p:sp>
      <p:pic>
        <p:nvPicPr>
          <p:cNvPr id="71" name="Google Shape;71;p16"/>
          <p:cNvPicPr preferRelativeResize="0"/>
          <p:nvPr/>
        </p:nvPicPr>
        <p:blipFill>
          <a:blip r:embed="rId3">
            <a:alphaModFix/>
          </a:blip>
          <a:stretch>
            <a:fillRect/>
          </a:stretch>
        </p:blipFill>
        <p:spPr>
          <a:xfrm>
            <a:off x="152400" y="152400"/>
            <a:ext cx="2515725" cy="3358625"/>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72" name="Shape 272"/>
        <p:cNvGrpSpPr/>
        <p:nvPr/>
      </p:nvGrpSpPr>
      <p:grpSpPr>
        <a:xfrm>
          <a:off x="0" y="0"/>
          <a:ext cx="0" cy="0"/>
          <a:chOff x="0" y="0"/>
          <a:chExt cx="0" cy="0"/>
        </a:xfrm>
      </p:grpSpPr>
      <p:sp>
        <p:nvSpPr>
          <p:cNvPr id="273" name="Google Shape;273;p52"/>
          <p:cNvSpPr txBox="1"/>
          <p:nvPr>
            <p:ph idx="1" type="body"/>
          </p:nvPr>
        </p:nvSpPr>
        <p:spPr>
          <a:xfrm>
            <a:off x="3489875" y="162325"/>
            <a:ext cx="5579700" cy="4808700"/>
          </a:xfrm>
          <a:prstGeom prst="rect">
            <a:avLst/>
          </a:prstGeom>
        </p:spPr>
        <p:txBody>
          <a:bodyPr anchorCtr="0" anchor="t" bIns="91425" lIns="91425" spcFirstLastPara="1" rIns="91425" wrap="square" tIns="91425">
            <a:normAutofit/>
          </a:bodyPr>
          <a:lstStyle/>
          <a:p>
            <a:pPr indent="0" lvl="0" marL="0" rtl="0" algn="l">
              <a:lnSpc>
                <a:spcPct val="115000"/>
              </a:lnSpc>
              <a:spcBef>
                <a:spcPts val="0"/>
              </a:spcBef>
              <a:spcAft>
                <a:spcPts val="0"/>
              </a:spcAft>
              <a:buNone/>
            </a:pPr>
            <a:r>
              <a:rPr lang="en">
                <a:solidFill>
                  <a:schemeClr val="dk1"/>
                </a:solidFill>
                <a:highlight>
                  <a:srgbClr val="000000"/>
                </a:highlight>
                <a:latin typeface="Verdana"/>
                <a:ea typeface="Verdana"/>
                <a:cs typeface="Verdana"/>
                <a:sym typeface="Verdana"/>
              </a:rPr>
              <a:t>About Matabari Tourism Circuit:</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 circuit </a:t>
            </a:r>
            <a:r>
              <a:rPr lang="en">
                <a:solidFill>
                  <a:srgbClr val="FFFF00"/>
                </a:solidFill>
                <a:highlight>
                  <a:srgbClr val="000000"/>
                </a:highlight>
                <a:latin typeface="Verdana"/>
                <a:ea typeface="Verdana"/>
                <a:cs typeface="Verdana"/>
                <a:sym typeface="Verdana"/>
              </a:rPr>
              <a:t>will integrate the Tripura Sundari Temple, Chabimura and Dumbur Lake.</a:t>
            </a:r>
            <a:endParaRPr>
              <a:solidFill>
                <a:srgbClr val="FFFF00"/>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 project </a:t>
            </a:r>
            <a:r>
              <a:rPr lang="en">
                <a:solidFill>
                  <a:srgbClr val="FFFF00"/>
                </a:solidFill>
                <a:highlight>
                  <a:srgbClr val="000000"/>
                </a:highlight>
                <a:latin typeface="Verdana"/>
                <a:ea typeface="Verdana"/>
                <a:cs typeface="Verdana"/>
                <a:sym typeface="Verdana"/>
              </a:rPr>
              <a:t>aims to place Tripura prominently </a:t>
            </a:r>
            <a:r>
              <a:rPr lang="en">
                <a:solidFill>
                  <a:schemeClr val="dk1"/>
                </a:solidFill>
                <a:highlight>
                  <a:srgbClr val="000000"/>
                </a:highlight>
                <a:latin typeface="Verdana"/>
                <a:ea typeface="Verdana"/>
                <a:cs typeface="Verdana"/>
                <a:sym typeface="Verdana"/>
              </a:rPr>
              <a:t>on the global map of spiritual and eco-tourism.</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 </a:t>
            </a:r>
            <a:r>
              <a:rPr lang="en">
                <a:solidFill>
                  <a:srgbClr val="FFFF00"/>
                </a:solidFill>
                <a:highlight>
                  <a:srgbClr val="000000"/>
                </a:highlight>
                <a:latin typeface="Verdana"/>
                <a:ea typeface="Verdana"/>
                <a:cs typeface="Verdana"/>
                <a:sym typeface="Verdana"/>
              </a:rPr>
              <a:t>Ministry of Development of North Eastern Region is contributing ₹276 crore</a:t>
            </a:r>
            <a:r>
              <a:rPr lang="en">
                <a:solidFill>
                  <a:schemeClr val="dk1"/>
                </a:solidFill>
                <a:highlight>
                  <a:srgbClr val="000000"/>
                </a:highlight>
                <a:latin typeface="Verdana"/>
                <a:ea typeface="Verdana"/>
                <a:cs typeface="Verdana"/>
                <a:sym typeface="Verdana"/>
              </a:rPr>
              <a:t> to the project.</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60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 </a:t>
            </a:r>
            <a:r>
              <a:rPr lang="en">
                <a:solidFill>
                  <a:srgbClr val="FFF2CC"/>
                </a:solidFill>
                <a:highlight>
                  <a:srgbClr val="000000"/>
                </a:highlight>
                <a:latin typeface="Verdana"/>
                <a:ea typeface="Verdana"/>
                <a:cs typeface="Verdana"/>
                <a:sym typeface="Verdana"/>
              </a:rPr>
              <a:t>Dumbur region will be developed with floating jetties </a:t>
            </a:r>
            <a:r>
              <a:rPr lang="en">
                <a:solidFill>
                  <a:schemeClr val="dk1"/>
                </a:solidFill>
                <a:highlight>
                  <a:srgbClr val="000000"/>
                </a:highlight>
                <a:latin typeface="Verdana"/>
                <a:ea typeface="Verdana"/>
                <a:cs typeface="Verdana"/>
                <a:sym typeface="Verdana"/>
              </a:rPr>
              <a:t>and eco-friendly resorts.</a:t>
            </a:r>
            <a:endParaRPr>
              <a:solidFill>
                <a:schemeClr val="dk1"/>
              </a:solidFill>
              <a:highlight>
                <a:srgbClr val="000000"/>
              </a:highlight>
              <a:latin typeface="Verdana"/>
              <a:ea typeface="Verdana"/>
              <a:cs typeface="Verdana"/>
              <a:sym typeface="Verdana"/>
            </a:endParaRPr>
          </a:p>
        </p:txBody>
      </p:sp>
      <p:pic>
        <p:nvPicPr>
          <p:cNvPr id="274" name="Google Shape;274;p52"/>
          <p:cNvPicPr preferRelativeResize="0"/>
          <p:nvPr/>
        </p:nvPicPr>
        <p:blipFill>
          <a:blip r:embed="rId3">
            <a:alphaModFix/>
          </a:blip>
          <a:stretch>
            <a:fillRect/>
          </a:stretch>
        </p:blipFill>
        <p:spPr>
          <a:xfrm>
            <a:off x="152400" y="152400"/>
            <a:ext cx="2857500" cy="1600200"/>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78" name="Shape 278"/>
        <p:cNvGrpSpPr/>
        <p:nvPr/>
      </p:nvGrpSpPr>
      <p:grpSpPr>
        <a:xfrm>
          <a:off x="0" y="0"/>
          <a:ext cx="0" cy="0"/>
          <a:chOff x="0" y="0"/>
          <a:chExt cx="0" cy="0"/>
        </a:xfrm>
      </p:grpSpPr>
      <p:sp>
        <p:nvSpPr>
          <p:cNvPr id="279" name="Google Shape;279;p53"/>
          <p:cNvSpPr txBox="1"/>
          <p:nvPr>
            <p:ph idx="1" type="body"/>
          </p:nvPr>
        </p:nvSpPr>
        <p:spPr>
          <a:xfrm>
            <a:off x="4443500" y="162325"/>
            <a:ext cx="4388700" cy="4808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solidFill>
                  <a:schemeClr val="dk1"/>
                </a:solidFill>
                <a:highlight>
                  <a:srgbClr val="000000"/>
                </a:highlight>
                <a:latin typeface="Verdana"/>
                <a:ea typeface="Verdana"/>
                <a:cs typeface="Verdana"/>
                <a:sym typeface="Verdana"/>
              </a:rPr>
              <a:t>Jeevan Raksha Padak Series of Awards-2025:</a:t>
            </a:r>
            <a:endParaRPr>
              <a:solidFill>
                <a:schemeClr val="dk1"/>
              </a:solidFill>
              <a:highlight>
                <a:srgbClr val="000000"/>
              </a:highlight>
              <a:latin typeface="Verdana"/>
              <a:ea typeface="Verdana"/>
              <a:cs typeface="Verdana"/>
              <a:sym typeface="Verdana"/>
            </a:endParaRPr>
          </a:p>
          <a:p>
            <a:pPr indent="0" lvl="0" marL="0" rtl="0" algn="l">
              <a:spcBef>
                <a:spcPts val="1200"/>
              </a:spcBef>
              <a:spcAft>
                <a:spcPts val="1200"/>
              </a:spcAft>
              <a:buNone/>
            </a:pPr>
            <a:r>
              <a:rPr lang="en">
                <a:solidFill>
                  <a:schemeClr val="dk1"/>
                </a:solidFill>
                <a:highlight>
                  <a:srgbClr val="000000"/>
                </a:highlight>
                <a:latin typeface="Verdana"/>
                <a:ea typeface="Verdana"/>
                <a:cs typeface="Verdana"/>
                <a:sym typeface="Verdana"/>
              </a:rPr>
              <a:t>Context: The P</a:t>
            </a:r>
            <a:r>
              <a:rPr lang="en">
                <a:solidFill>
                  <a:srgbClr val="FFFF00"/>
                </a:solidFill>
                <a:highlight>
                  <a:srgbClr val="000000"/>
                </a:highlight>
                <a:latin typeface="Verdana"/>
                <a:ea typeface="Verdana"/>
                <a:cs typeface="Verdana"/>
                <a:sym typeface="Verdana"/>
              </a:rPr>
              <a:t>resident of India has approved the conferment of Jeevan Raksha Padak Series of Awards – 2025 on 30 persons </a:t>
            </a:r>
            <a:r>
              <a:rPr lang="en">
                <a:solidFill>
                  <a:schemeClr val="dk1"/>
                </a:solidFill>
                <a:highlight>
                  <a:srgbClr val="000000"/>
                </a:highlight>
                <a:latin typeface="Verdana"/>
                <a:ea typeface="Verdana"/>
                <a:cs typeface="Verdana"/>
                <a:sym typeface="Verdana"/>
              </a:rPr>
              <a:t>which includes Sarvottam Jeevan Raksha Padak to 06, Uttam Jeevan Raksha Padak to 06 and Jeevan Raksha Padak to 18 persons. Six awardees are posthumous.</a:t>
            </a:r>
            <a:endParaRPr>
              <a:solidFill>
                <a:schemeClr val="dk1"/>
              </a:solidFill>
              <a:highlight>
                <a:srgbClr val="000000"/>
              </a:highlight>
              <a:latin typeface="Verdana"/>
              <a:ea typeface="Verdana"/>
              <a:cs typeface="Verdana"/>
              <a:sym typeface="Verdana"/>
            </a:endParaRPr>
          </a:p>
        </p:txBody>
      </p:sp>
      <p:pic>
        <p:nvPicPr>
          <p:cNvPr id="280" name="Google Shape;280;p53"/>
          <p:cNvPicPr preferRelativeResize="0"/>
          <p:nvPr/>
        </p:nvPicPr>
        <p:blipFill>
          <a:blip r:embed="rId3">
            <a:alphaModFix/>
          </a:blip>
          <a:stretch>
            <a:fillRect/>
          </a:stretch>
        </p:blipFill>
        <p:spPr>
          <a:xfrm>
            <a:off x="152400" y="152400"/>
            <a:ext cx="4138698" cy="2748785"/>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84" name="Shape 284"/>
        <p:cNvGrpSpPr/>
        <p:nvPr/>
      </p:nvGrpSpPr>
      <p:grpSpPr>
        <a:xfrm>
          <a:off x="0" y="0"/>
          <a:ext cx="0" cy="0"/>
          <a:chOff x="0" y="0"/>
          <a:chExt cx="0" cy="0"/>
        </a:xfrm>
      </p:grpSpPr>
      <p:sp>
        <p:nvSpPr>
          <p:cNvPr id="285" name="Google Shape;285;p54"/>
          <p:cNvSpPr txBox="1"/>
          <p:nvPr>
            <p:ph idx="1" type="body"/>
          </p:nvPr>
        </p:nvSpPr>
        <p:spPr>
          <a:xfrm>
            <a:off x="4108725" y="162325"/>
            <a:ext cx="4981200" cy="4808700"/>
          </a:xfrm>
          <a:prstGeom prst="rect">
            <a:avLst/>
          </a:prstGeom>
        </p:spPr>
        <p:txBody>
          <a:bodyPr anchorCtr="0" anchor="t" bIns="91425" lIns="91425" spcFirstLastPara="1" rIns="91425" wrap="square" tIns="91425">
            <a:normAutofit/>
          </a:bodyPr>
          <a:lstStyle/>
          <a:p>
            <a:pPr indent="0" lvl="0" marL="0" rtl="0" algn="l">
              <a:lnSpc>
                <a:spcPct val="115000"/>
              </a:lnSpc>
              <a:spcBef>
                <a:spcPts val="0"/>
              </a:spcBef>
              <a:spcAft>
                <a:spcPts val="0"/>
              </a:spcAft>
              <a:buNone/>
            </a:pPr>
            <a:r>
              <a:rPr lang="en">
                <a:solidFill>
                  <a:schemeClr val="dk1"/>
                </a:solidFill>
                <a:highlight>
                  <a:srgbClr val="000000"/>
                </a:highlight>
                <a:latin typeface="Verdana"/>
                <a:ea typeface="Verdana"/>
                <a:cs typeface="Verdana"/>
                <a:sym typeface="Verdana"/>
              </a:rPr>
              <a:t>About Jeevan Raksha Padak Series of Awards-2025:</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 Jeevan Raksha Padak Series of Awards </a:t>
            </a:r>
            <a:r>
              <a:rPr lang="en">
                <a:solidFill>
                  <a:srgbClr val="FFFF00"/>
                </a:solidFill>
                <a:highlight>
                  <a:srgbClr val="000000"/>
                </a:highlight>
                <a:latin typeface="Verdana"/>
                <a:ea typeface="Verdana"/>
                <a:cs typeface="Verdana"/>
                <a:sym typeface="Verdana"/>
              </a:rPr>
              <a:t>recognise meritorious acts of bravery in saving human lives.</a:t>
            </a:r>
            <a:endParaRPr>
              <a:solidFill>
                <a:srgbClr val="FFFF00"/>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 </a:t>
            </a:r>
            <a:r>
              <a:rPr lang="en">
                <a:solidFill>
                  <a:srgbClr val="FFFF00"/>
                </a:solidFill>
                <a:highlight>
                  <a:srgbClr val="000000"/>
                </a:highlight>
                <a:latin typeface="Verdana"/>
                <a:ea typeface="Verdana"/>
                <a:cs typeface="Verdana"/>
                <a:sym typeface="Verdana"/>
              </a:rPr>
              <a:t>awards are given in three categories: </a:t>
            </a:r>
            <a:r>
              <a:rPr lang="en">
                <a:solidFill>
                  <a:schemeClr val="dk1"/>
                </a:solidFill>
                <a:highlight>
                  <a:srgbClr val="000000"/>
                </a:highlight>
                <a:latin typeface="Verdana"/>
                <a:ea typeface="Verdana"/>
                <a:cs typeface="Verdana"/>
                <a:sym typeface="Verdana"/>
              </a:rPr>
              <a:t>Sarvottam Jeevan Raksha Padak, Uttam Jeevan Raksha Padak and Jeevan Raksha Padak.</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600"/>
              </a:spcAft>
              <a:buClr>
                <a:schemeClr val="dk1"/>
              </a:buClr>
              <a:buSzPts val="1800"/>
              <a:buFont typeface="Verdana"/>
              <a:buChar char="❖"/>
            </a:pPr>
            <a:r>
              <a:rPr lang="en">
                <a:solidFill>
                  <a:srgbClr val="FFFF00"/>
                </a:solidFill>
                <a:highlight>
                  <a:srgbClr val="000000"/>
                </a:highlight>
                <a:latin typeface="Verdana"/>
                <a:ea typeface="Verdana"/>
                <a:cs typeface="Verdana"/>
                <a:sym typeface="Verdana"/>
              </a:rPr>
              <a:t>Persons from all walks of life are eligible</a:t>
            </a:r>
            <a:r>
              <a:rPr lang="en">
                <a:solidFill>
                  <a:schemeClr val="dk1"/>
                </a:solidFill>
                <a:highlight>
                  <a:srgbClr val="000000"/>
                </a:highlight>
                <a:latin typeface="Verdana"/>
                <a:ea typeface="Verdana"/>
                <a:cs typeface="Verdana"/>
                <a:sym typeface="Verdana"/>
              </a:rPr>
              <a:t> for these awards.</a:t>
            </a:r>
            <a:endParaRPr>
              <a:solidFill>
                <a:schemeClr val="dk1"/>
              </a:solidFill>
              <a:highlight>
                <a:srgbClr val="000000"/>
              </a:highlight>
              <a:latin typeface="Verdana"/>
              <a:ea typeface="Verdana"/>
              <a:cs typeface="Verdana"/>
              <a:sym typeface="Verdana"/>
            </a:endParaRPr>
          </a:p>
        </p:txBody>
      </p:sp>
      <p:pic>
        <p:nvPicPr>
          <p:cNvPr id="286" name="Google Shape;286;p54"/>
          <p:cNvPicPr preferRelativeResize="0"/>
          <p:nvPr/>
        </p:nvPicPr>
        <p:blipFill>
          <a:blip r:embed="rId3">
            <a:alphaModFix/>
          </a:blip>
          <a:stretch>
            <a:fillRect/>
          </a:stretch>
        </p:blipFill>
        <p:spPr>
          <a:xfrm>
            <a:off x="152400" y="152400"/>
            <a:ext cx="3732525" cy="2191100"/>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90" name="Shape 290"/>
        <p:cNvGrpSpPr/>
        <p:nvPr/>
      </p:nvGrpSpPr>
      <p:grpSpPr>
        <a:xfrm>
          <a:off x="0" y="0"/>
          <a:ext cx="0" cy="0"/>
          <a:chOff x="0" y="0"/>
          <a:chExt cx="0" cy="0"/>
        </a:xfrm>
      </p:grpSpPr>
      <p:sp>
        <p:nvSpPr>
          <p:cNvPr id="291" name="Google Shape;291;p55"/>
          <p:cNvSpPr txBox="1"/>
          <p:nvPr>
            <p:ph idx="1" type="body"/>
          </p:nvPr>
        </p:nvSpPr>
        <p:spPr>
          <a:xfrm>
            <a:off x="3307250" y="162325"/>
            <a:ext cx="5525100" cy="48087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 awards can </a:t>
            </a:r>
            <a:r>
              <a:rPr lang="en">
                <a:solidFill>
                  <a:srgbClr val="FFFF00"/>
                </a:solidFill>
                <a:highlight>
                  <a:srgbClr val="000000"/>
                </a:highlight>
                <a:latin typeface="Verdana"/>
                <a:ea typeface="Verdana"/>
                <a:cs typeface="Verdana"/>
                <a:sym typeface="Verdana"/>
              </a:rPr>
              <a:t>also be conferred posthumously.</a:t>
            </a:r>
            <a:endParaRPr>
              <a:solidFill>
                <a:srgbClr val="FFFF00"/>
              </a:solidFill>
              <a:highlight>
                <a:srgbClr val="000000"/>
              </a:highlight>
              <a:latin typeface="Verdana"/>
              <a:ea typeface="Verdana"/>
              <a:cs typeface="Verdana"/>
              <a:sym typeface="Verdana"/>
            </a:endParaRPr>
          </a:p>
          <a:p>
            <a:pPr indent="-342900" lvl="0" marL="457200" rtl="0" algn="l">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Each </a:t>
            </a:r>
            <a:r>
              <a:rPr lang="en">
                <a:solidFill>
                  <a:srgbClr val="FFFF00"/>
                </a:solidFill>
                <a:highlight>
                  <a:srgbClr val="000000"/>
                </a:highlight>
                <a:latin typeface="Verdana"/>
                <a:ea typeface="Verdana"/>
                <a:cs typeface="Verdana"/>
                <a:sym typeface="Verdana"/>
              </a:rPr>
              <a:t>award includes a medal, a certificate signed by the Union Home Minister, and a lump-sum monetary</a:t>
            </a:r>
            <a:r>
              <a:rPr lang="en">
                <a:solidFill>
                  <a:schemeClr val="dk1"/>
                </a:solidFill>
                <a:highlight>
                  <a:srgbClr val="000000"/>
                </a:highlight>
                <a:latin typeface="Verdana"/>
                <a:ea typeface="Verdana"/>
                <a:cs typeface="Verdana"/>
                <a:sym typeface="Verdana"/>
              </a:rPr>
              <a:t> allowance.</a:t>
            </a:r>
            <a:endParaRPr>
              <a:solidFill>
                <a:schemeClr val="dk1"/>
              </a:solidFill>
              <a:highlight>
                <a:srgbClr val="000000"/>
              </a:highlight>
              <a:latin typeface="Verdana"/>
              <a:ea typeface="Verdana"/>
              <a:cs typeface="Verdana"/>
              <a:sym typeface="Verdana"/>
            </a:endParaRPr>
          </a:p>
          <a:p>
            <a:pPr indent="-342900" lvl="0" marL="457200" rtl="0" algn="l">
              <a:spcBef>
                <a:spcPts val="600"/>
              </a:spcBef>
              <a:spcAft>
                <a:spcPts val="60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 </a:t>
            </a:r>
            <a:r>
              <a:rPr lang="en">
                <a:solidFill>
                  <a:srgbClr val="FFFF00"/>
                </a:solidFill>
                <a:highlight>
                  <a:srgbClr val="000000"/>
                </a:highlight>
                <a:latin typeface="Verdana"/>
                <a:ea typeface="Verdana"/>
                <a:cs typeface="Verdana"/>
                <a:sym typeface="Verdana"/>
              </a:rPr>
              <a:t>awards are presented by the concerned Union Ministry</a:t>
            </a:r>
            <a:r>
              <a:rPr lang="en">
                <a:solidFill>
                  <a:schemeClr val="dk1"/>
                </a:solidFill>
                <a:highlight>
                  <a:srgbClr val="000000"/>
                </a:highlight>
                <a:latin typeface="Verdana"/>
                <a:ea typeface="Verdana"/>
                <a:cs typeface="Verdana"/>
                <a:sym typeface="Verdana"/>
              </a:rPr>
              <a:t>, organisation or State Government to which the award belongs.</a:t>
            </a:r>
            <a:endParaRPr>
              <a:solidFill>
                <a:schemeClr val="dk1"/>
              </a:solidFill>
              <a:highlight>
                <a:srgbClr val="000000"/>
              </a:highlight>
              <a:latin typeface="Verdana"/>
              <a:ea typeface="Verdana"/>
              <a:cs typeface="Verdana"/>
              <a:sym typeface="Verdana"/>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95" name="Shape 295"/>
        <p:cNvGrpSpPr/>
        <p:nvPr/>
      </p:nvGrpSpPr>
      <p:grpSpPr>
        <a:xfrm>
          <a:off x="0" y="0"/>
          <a:ext cx="0" cy="0"/>
          <a:chOff x="0" y="0"/>
          <a:chExt cx="0" cy="0"/>
        </a:xfrm>
      </p:grpSpPr>
      <p:sp>
        <p:nvSpPr>
          <p:cNvPr id="296" name="Google Shape;296;p56"/>
          <p:cNvSpPr txBox="1"/>
          <p:nvPr>
            <p:ph idx="1" type="body"/>
          </p:nvPr>
        </p:nvSpPr>
        <p:spPr>
          <a:xfrm>
            <a:off x="3134800" y="162325"/>
            <a:ext cx="5697600" cy="4808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solidFill>
                  <a:schemeClr val="dk1"/>
                </a:solidFill>
                <a:highlight>
                  <a:srgbClr val="000000"/>
                </a:highlight>
                <a:latin typeface="Verdana"/>
                <a:ea typeface="Verdana"/>
                <a:cs typeface="Verdana"/>
                <a:sym typeface="Verdana"/>
              </a:rPr>
              <a:t>Sammakka-Saralamma Maha Jatara:</a:t>
            </a:r>
            <a:endParaRPr>
              <a:solidFill>
                <a:schemeClr val="dk1"/>
              </a:solidFill>
              <a:highlight>
                <a:srgbClr val="000000"/>
              </a:highlight>
              <a:latin typeface="Verdana"/>
              <a:ea typeface="Verdana"/>
              <a:cs typeface="Verdana"/>
              <a:sym typeface="Verdana"/>
            </a:endParaRPr>
          </a:p>
          <a:p>
            <a:pPr indent="0" lvl="0" marL="0" rtl="0" algn="l">
              <a:spcBef>
                <a:spcPts val="1200"/>
              </a:spcBef>
              <a:spcAft>
                <a:spcPts val="1200"/>
              </a:spcAft>
              <a:buNone/>
            </a:pPr>
            <a:r>
              <a:rPr lang="en">
                <a:solidFill>
                  <a:schemeClr val="dk1"/>
                </a:solidFill>
                <a:highlight>
                  <a:srgbClr val="000000"/>
                </a:highlight>
                <a:latin typeface="Verdana"/>
                <a:ea typeface="Verdana"/>
                <a:cs typeface="Verdana"/>
                <a:sym typeface="Verdana"/>
              </a:rPr>
              <a:t>Context: The </a:t>
            </a:r>
            <a:r>
              <a:rPr lang="en">
                <a:solidFill>
                  <a:srgbClr val="FFFF00"/>
                </a:solidFill>
                <a:highlight>
                  <a:srgbClr val="000000"/>
                </a:highlight>
                <a:latin typeface="Verdana"/>
                <a:ea typeface="Verdana"/>
                <a:cs typeface="Verdana"/>
                <a:sym typeface="Verdana"/>
              </a:rPr>
              <a:t>biennial Sammakka–Saralamma Maha Jatara held in Medaram</a:t>
            </a:r>
            <a:r>
              <a:rPr lang="en">
                <a:solidFill>
                  <a:schemeClr val="dk1"/>
                </a:solidFill>
                <a:highlight>
                  <a:srgbClr val="000000"/>
                </a:highlight>
                <a:latin typeface="Verdana"/>
                <a:ea typeface="Verdana"/>
                <a:cs typeface="Verdana"/>
                <a:sym typeface="Verdana"/>
              </a:rPr>
              <a:t>, with traditional rituals marking its commencement.</a:t>
            </a:r>
            <a:endParaRPr>
              <a:solidFill>
                <a:schemeClr val="dk1"/>
              </a:solidFill>
              <a:highlight>
                <a:srgbClr val="000000"/>
              </a:highlight>
              <a:latin typeface="Verdana"/>
              <a:ea typeface="Verdana"/>
              <a:cs typeface="Verdana"/>
              <a:sym typeface="Verdana"/>
            </a:endParaRPr>
          </a:p>
        </p:txBody>
      </p:sp>
      <p:pic>
        <p:nvPicPr>
          <p:cNvPr id="297" name="Google Shape;297;p56"/>
          <p:cNvPicPr preferRelativeResize="0"/>
          <p:nvPr/>
        </p:nvPicPr>
        <p:blipFill>
          <a:blip r:embed="rId3">
            <a:alphaModFix/>
          </a:blip>
          <a:stretch>
            <a:fillRect/>
          </a:stretch>
        </p:blipFill>
        <p:spPr>
          <a:xfrm>
            <a:off x="3550750" y="1766575"/>
            <a:ext cx="4889626" cy="3056025"/>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301" name="Shape 301"/>
        <p:cNvGrpSpPr/>
        <p:nvPr/>
      </p:nvGrpSpPr>
      <p:grpSpPr>
        <a:xfrm>
          <a:off x="0" y="0"/>
          <a:ext cx="0" cy="0"/>
          <a:chOff x="0" y="0"/>
          <a:chExt cx="0" cy="0"/>
        </a:xfrm>
      </p:grpSpPr>
      <p:sp>
        <p:nvSpPr>
          <p:cNvPr id="302" name="Google Shape;302;p57"/>
          <p:cNvSpPr txBox="1"/>
          <p:nvPr>
            <p:ph idx="1" type="body"/>
          </p:nvPr>
        </p:nvSpPr>
        <p:spPr>
          <a:xfrm>
            <a:off x="4532575" y="203450"/>
            <a:ext cx="4299900" cy="4689900"/>
          </a:xfrm>
          <a:prstGeom prst="rect">
            <a:avLst/>
          </a:prstGeom>
        </p:spPr>
        <p:txBody>
          <a:bodyPr anchorCtr="0" anchor="t" bIns="91425" lIns="91425" spcFirstLastPara="1" rIns="91425" wrap="square" tIns="91425">
            <a:normAutofit/>
          </a:bodyPr>
          <a:lstStyle/>
          <a:p>
            <a:pPr indent="0" lvl="0" marL="0" rtl="0" algn="l">
              <a:lnSpc>
                <a:spcPct val="115000"/>
              </a:lnSpc>
              <a:spcBef>
                <a:spcPts val="600"/>
              </a:spcBef>
              <a:spcAft>
                <a:spcPts val="0"/>
              </a:spcAft>
              <a:buNone/>
            </a:pPr>
            <a:r>
              <a:rPr lang="en">
                <a:solidFill>
                  <a:schemeClr val="dk1"/>
                </a:solidFill>
                <a:highlight>
                  <a:srgbClr val="000000"/>
                </a:highlight>
                <a:latin typeface="Verdana"/>
                <a:ea typeface="Verdana"/>
                <a:cs typeface="Verdana"/>
                <a:sym typeface="Verdana"/>
              </a:rPr>
              <a:t>Understanding the History: </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1200"/>
              </a:spcBef>
              <a:spcAft>
                <a:spcPts val="0"/>
              </a:spcAft>
              <a:buClr>
                <a:schemeClr val="dk1"/>
              </a:buClr>
              <a:buSzPts val="1800"/>
              <a:buChar char="➢"/>
            </a:pPr>
            <a:r>
              <a:rPr lang="en">
                <a:solidFill>
                  <a:schemeClr val="dk1"/>
                </a:solidFill>
                <a:highlight>
                  <a:srgbClr val="000000"/>
                </a:highlight>
                <a:latin typeface="Verdana"/>
                <a:ea typeface="Verdana"/>
                <a:cs typeface="Verdana"/>
                <a:sym typeface="Verdana"/>
              </a:rPr>
              <a:t>Sammakka is said to have been married to Pagididda Raju, </a:t>
            </a:r>
            <a:r>
              <a:rPr lang="en">
                <a:solidFill>
                  <a:srgbClr val="FFFF00"/>
                </a:solidFill>
                <a:highlight>
                  <a:srgbClr val="000000"/>
                </a:highlight>
                <a:latin typeface="Verdana"/>
                <a:ea typeface="Verdana"/>
                <a:cs typeface="Verdana"/>
                <a:sym typeface="Verdana"/>
              </a:rPr>
              <a:t>a feudal chief of the Kakatiyas</a:t>
            </a:r>
            <a:r>
              <a:rPr lang="en">
                <a:solidFill>
                  <a:schemeClr val="dk1"/>
                </a:solidFill>
                <a:highlight>
                  <a:srgbClr val="000000"/>
                </a:highlight>
                <a:latin typeface="Verdana"/>
                <a:ea typeface="Verdana"/>
                <a:cs typeface="Verdana"/>
                <a:sym typeface="Verdana"/>
              </a:rPr>
              <a:t>(a Deccan dynasty) who ruled the Warangal area.</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1200"/>
              </a:spcBef>
              <a:spcAft>
                <a:spcPts val="120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She had two daughters and one son - </a:t>
            </a:r>
            <a:r>
              <a:rPr lang="en">
                <a:solidFill>
                  <a:srgbClr val="FFFF00"/>
                </a:solidFill>
                <a:highlight>
                  <a:srgbClr val="000000"/>
                </a:highlight>
                <a:latin typeface="Verdana"/>
                <a:ea typeface="Verdana"/>
                <a:cs typeface="Verdana"/>
                <a:sym typeface="Verdana"/>
              </a:rPr>
              <a:t>Sarakka or Saralamma, Nagulamma</a:t>
            </a:r>
            <a:r>
              <a:rPr lang="en">
                <a:solidFill>
                  <a:schemeClr val="dk1"/>
                </a:solidFill>
                <a:highlight>
                  <a:srgbClr val="000000"/>
                </a:highlight>
                <a:latin typeface="Verdana"/>
                <a:ea typeface="Verdana"/>
                <a:cs typeface="Verdana"/>
                <a:sym typeface="Verdana"/>
              </a:rPr>
              <a:t> and Jampanna, respectively.</a:t>
            </a:r>
            <a:endParaRPr>
              <a:solidFill>
                <a:schemeClr val="dk1"/>
              </a:solidFill>
              <a:highlight>
                <a:srgbClr val="000000"/>
              </a:highlight>
              <a:latin typeface="Verdana"/>
              <a:ea typeface="Verdana"/>
              <a:cs typeface="Verdana"/>
              <a:sym typeface="Verdana"/>
            </a:endParaRPr>
          </a:p>
        </p:txBody>
      </p:sp>
      <p:pic>
        <p:nvPicPr>
          <p:cNvPr id="303" name="Google Shape;303;p57"/>
          <p:cNvPicPr preferRelativeResize="0"/>
          <p:nvPr/>
        </p:nvPicPr>
        <p:blipFill>
          <a:blip r:embed="rId3">
            <a:alphaModFix/>
          </a:blip>
          <a:stretch>
            <a:fillRect/>
          </a:stretch>
        </p:blipFill>
        <p:spPr>
          <a:xfrm>
            <a:off x="152400" y="152400"/>
            <a:ext cx="4227774" cy="2818516"/>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307" name="Shape 307"/>
        <p:cNvGrpSpPr/>
        <p:nvPr/>
      </p:nvGrpSpPr>
      <p:grpSpPr>
        <a:xfrm>
          <a:off x="0" y="0"/>
          <a:ext cx="0" cy="0"/>
          <a:chOff x="0" y="0"/>
          <a:chExt cx="0" cy="0"/>
        </a:xfrm>
      </p:grpSpPr>
      <p:sp>
        <p:nvSpPr>
          <p:cNvPr id="308" name="Google Shape;308;p58"/>
          <p:cNvSpPr txBox="1"/>
          <p:nvPr>
            <p:ph idx="1" type="body"/>
          </p:nvPr>
        </p:nvSpPr>
        <p:spPr>
          <a:xfrm>
            <a:off x="4572000" y="203450"/>
            <a:ext cx="4260300" cy="4689900"/>
          </a:xfrm>
          <a:prstGeom prst="rect">
            <a:avLst/>
          </a:prstGeom>
        </p:spPr>
        <p:txBody>
          <a:bodyPr anchorCtr="0" anchor="t" bIns="91425" lIns="91425" spcFirstLastPara="1" rIns="91425" wrap="square" tIns="91425">
            <a:normAutofit/>
          </a:bodyPr>
          <a:lstStyle/>
          <a:p>
            <a:pPr indent="-342900" lvl="0" marL="457200" rtl="0" algn="l">
              <a:spcBef>
                <a:spcPts val="600"/>
              </a:spcBef>
              <a:spcAft>
                <a:spcPts val="0"/>
              </a:spcAft>
              <a:buClr>
                <a:schemeClr val="dk1"/>
              </a:buClr>
              <a:buSzPts val="1800"/>
              <a:buChar char="➢"/>
            </a:pPr>
            <a:r>
              <a:rPr lang="en">
                <a:solidFill>
                  <a:schemeClr val="dk1"/>
                </a:solidFill>
                <a:highlight>
                  <a:srgbClr val="000000"/>
                </a:highlight>
                <a:latin typeface="Verdana"/>
                <a:ea typeface="Verdana"/>
                <a:cs typeface="Verdana"/>
                <a:sym typeface="Verdana"/>
              </a:rPr>
              <a:t>In the </a:t>
            </a:r>
            <a:r>
              <a:rPr lang="en">
                <a:solidFill>
                  <a:srgbClr val="FFFF00"/>
                </a:solidFill>
                <a:highlight>
                  <a:srgbClr val="000000"/>
                </a:highlight>
                <a:latin typeface="Verdana"/>
                <a:ea typeface="Verdana"/>
                <a:cs typeface="Verdana"/>
                <a:sym typeface="Verdana"/>
              </a:rPr>
              <a:t>13th-century,</a:t>
            </a:r>
            <a:r>
              <a:rPr lang="en">
                <a:solidFill>
                  <a:schemeClr val="dk1"/>
                </a:solidFill>
                <a:highlight>
                  <a:srgbClr val="000000"/>
                </a:highlight>
                <a:latin typeface="Verdana"/>
                <a:ea typeface="Verdana"/>
                <a:cs typeface="Verdana"/>
                <a:sym typeface="Verdana"/>
              </a:rPr>
              <a:t> in a </a:t>
            </a:r>
            <a:r>
              <a:rPr lang="en">
                <a:solidFill>
                  <a:srgbClr val="FFFF00"/>
                </a:solidFill>
                <a:highlight>
                  <a:srgbClr val="000000"/>
                </a:highlight>
                <a:latin typeface="Verdana"/>
                <a:ea typeface="Verdana"/>
                <a:cs typeface="Verdana"/>
                <a:sym typeface="Verdana"/>
              </a:rPr>
              <a:t>battle against the local rulers</a:t>
            </a:r>
            <a:r>
              <a:rPr lang="en">
                <a:solidFill>
                  <a:schemeClr val="dk1"/>
                </a:solidFill>
                <a:highlight>
                  <a:srgbClr val="000000"/>
                </a:highlight>
                <a:latin typeface="Verdana"/>
                <a:ea typeface="Verdana"/>
                <a:cs typeface="Verdana"/>
                <a:sym typeface="Verdana"/>
              </a:rPr>
              <a:t> in protest against the imposition of taxes, </a:t>
            </a:r>
            <a:r>
              <a:rPr lang="en">
                <a:solidFill>
                  <a:srgbClr val="FFFF00"/>
                </a:solidFill>
                <a:highlight>
                  <a:srgbClr val="000000"/>
                </a:highlight>
                <a:latin typeface="Verdana"/>
                <a:ea typeface="Verdana"/>
                <a:cs typeface="Verdana"/>
                <a:sym typeface="Verdana"/>
              </a:rPr>
              <a:t>Saralamma died while Sammakka disappeared</a:t>
            </a:r>
            <a:r>
              <a:rPr lang="en">
                <a:solidFill>
                  <a:schemeClr val="dk1"/>
                </a:solidFill>
                <a:highlight>
                  <a:srgbClr val="000000"/>
                </a:highlight>
                <a:latin typeface="Verdana"/>
                <a:ea typeface="Verdana"/>
                <a:cs typeface="Verdana"/>
                <a:sym typeface="Verdana"/>
              </a:rPr>
              <a:t> into the hills.</a:t>
            </a:r>
            <a:endParaRPr>
              <a:solidFill>
                <a:schemeClr val="dk1"/>
              </a:solidFill>
              <a:highlight>
                <a:srgbClr val="000000"/>
              </a:highlight>
              <a:latin typeface="Verdana"/>
              <a:ea typeface="Verdana"/>
              <a:cs typeface="Verdana"/>
              <a:sym typeface="Verdana"/>
            </a:endParaRPr>
          </a:p>
          <a:p>
            <a:pPr indent="-342900" lvl="0" marL="457200" rtl="0" algn="l">
              <a:spcBef>
                <a:spcPts val="1200"/>
              </a:spcBef>
              <a:spcAft>
                <a:spcPts val="1200"/>
              </a:spcAft>
              <a:buClr>
                <a:schemeClr val="dk1"/>
              </a:buClr>
              <a:buSzPts val="1800"/>
              <a:buChar char="➢"/>
            </a:pPr>
            <a:r>
              <a:rPr lang="en">
                <a:solidFill>
                  <a:schemeClr val="dk1"/>
                </a:solidFill>
                <a:highlight>
                  <a:srgbClr val="000000"/>
                </a:highlight>
                <a:latin typeface="Verdana"/>
                <a:ea typeface="Verdana"/>
                <a:cs typeface="Verdana"/>
                <a:sym typeface="Verdana"/>
              </a:rPr>
              <a:t>The </a:t>
            </a:r>
            <a:r>
              <a:rPr lang="en">
                <a:solidFill>
                  <a:srgbClr val="FFFF00"/>
                </a:solidFill>
                <a:highlight>
                  <a:srgbClr val="000000"/>
                </a:highlight>
                <a:latin typeface="Verdana"/>
                <a:ea typeface="Verdana"/>
                <a:cs typeface="Verdana"/>
                <a:sym typeface="Verdana"/>
              </a:rPr>
              <a:t>local (Koya) tribals believed</a:t>
            </a:r>
            <a:r>
              <a:rPr lang="en">
                <a:solidFill>
                  <a:schemeClr val="dk1"/>
                </a:solidFill>
                <a:highlight>
                  <a:srgbClr val="000000"/>
                </a:highlight>
                <a:latin typeface="Verdana"/>
                <a:ea typeface="Verdana"/>
                <a:cs typeface="Verdana"/>
                <a:sym typeface="Verdana"/>
              </a:rPr>
              <a:t> that Sammakka metamorphosed into a vermillion casket.</a:t>
            </a:r>
            <a:endParaRPr>
              <a:solidFill>
                <a:schemeClr val="dk1"/>
              </a:solidFill>
              <a:highlight>
                <a:srgbClr val="000000"/>
              </a:highlight>
              <a:latin typeface="Verdana"/>
              <a:ea typeface="Verdana"/>
              <a:cs typeface="Verdana"/>
              <a:sym typeface="Verdana"/>
            </a:endParaRPr>
          </a:p>
        </p:txBody>
      </p:sp>
      <p:pic>
        <p:nvPicPr>
          <p:cNvPr id="309" name="Google Shape;309;p58"/>
          <p:cNvPicPr preferRelativeResize="0"/>
          <p:nvPr/>
        </p:nvPicPr>
        <p:blipFill>
          <a:blip r:embed="rId3">
            <a:alphaModFix/>
          </a:blip>
          <a:stretch>
            <a:fillRect/>
          </a:stretch>
        </p:blipFill>
        <p:spPr>
          <a:xfrm>
            <a:off x="152400" y="152400"/>
            <a:ext cx="4267200" cy="2400300"/>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313" name="Shape 313"/>
        <p:cNvGrpSpPr/>
        <p:nvPr/>
      </p:nvGrpSpPr>
      <p:grpSpPr>
        <a:xfrm>
          <a:off x="0" y="0"/>
          <a:ext cx="0" cy="0"/>
          <a:chOff x="0" y="0"/>
          <a:chExt cx="0" cy="0"/>
        </a:xfrm>
      </p:grpSpPr>
      <p:sp>
        <p:nvSpPr>
          <p:cNvPr id="314" name="Google Shape;314;p59"/>
          <p:cNvSpPr txBox="1"/>
          <p:nvPr>
            <p:ph idx="1" type="body"/>
          </p:nvPr>
        </p:nvSpPr>
        <p:spPr>
          <a:xfrm>
            <a:off x="4246825" y="203450"/>
            <a:ext cx="4759200" cy="4689900"/>
          </a:xfrm>
          <a:prstGeom prst="rect">
            <a:avLst/>
          </a:prstGeom>
        </p:spPr>
        <p:txBody>
          <a:bodyPr anchorCtr="0" anchor="t" bIns="91425" lIns="91425" spcFirstLastPara="1" rIns="91425" wrap="square" tIns="91425">
            <a:normAutofit/>
          </a:bodyPr>
          <a:lstStyle/>
          <a:p>
            <a:pPr indent="0" lvl="0" marL="0" rtl="0" algn="l">
              <a:spcBef>
                <a:spcPts val="600"/>
              </a:spcBef>
              <a:spcAft>
                <a:spcPts val="0"/>
              </a:spcAft>
              <a:buNone/>
            </a:pPr>
            <a:r>
              <a:rPr lang="en">
                <a:solidFill>
                  <a:schemeClr val="dk1"/>
                </a:solidFill>
                <a:highlight>
                  <a:srgbClr val="000000"/>
                </a:highlight>
                <a:latin typeface="Verdana"/>
                <a:ea typeface="Verdana"/>
                <a:cs typeface="Verdana"/>
                <a:sym typeface="Verdana"/>
              </a:rPr>
              <a:t>Features of the festival:</a:t>
            </a:r>
            <a:endParaRPr>
              <a:solidFill>
                <a:schemeClr val="dk1"/>
              </a:solidFill>
              <a:highlight>
                <a:srgbClr val="000000"/>
              </a:highlight>
              <a:latin typeface="Verdana"/>
              <a:ea typeface="Verdana"/>
              <a:cs typeface="Verdana"/>
              <a:sym typeface="Verdana"/>
            </a:endParaRPr>
          </a:p>
          <a:p>
            <a:pPr indent="-342900" lvl="0" marL="457200" rtl="0" algn="l">
              <a:spcBef>
                <a:spcPts val="12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It is a mega </a:t>
            </a:r>
            <a:r>
              <a:rPr lang="en">
                <a:solidFill>
                  <a:srgbClr val="FFFF00"/>
                </a:solidFill>
                <a:highlight>
                  <a:srgbClr val="000000"/>
                </a:highlight>
                <a:latin typeface="Verdana"/>
                <a:ea typeface="Verdana"/>
                <a:cs typeface="Verdana"/>
                <a:sym typeface="Verdana"/>
              </a:rPr>
              <a:t>four-day jatara</a:t>
            </a:r>
            <a:r>
              <a:rPr lang="en">
                <a:solidFill>
                  <a:schemeClr val="dk1"/>
                </a:solidFill>
                <a:highlight>
                  <a:srgbClr val="000000"/>
                </a:highlight>
                <a:latin typeface="Verdana"/>
                <a:ea typeface="Verdana"/>
                <a:cs typeface="Verdana"/>
                <a:sym typeface="Verdana"/>
              </a:rPr>
              <a:t>, happens in Medaram, </a:t>
            </a:r>
            <a:r>
              <a:rPr lang="en">
                <a:solidFill>
                  <a:srgbClr val="FFFF00"/>
                </a:solidFill>
                <a:highlight>
                  <a:srgbClr val="000000"/>
                </a:highlight>
                <a:latin typeface="Verdana"/>
                <a:ea typeface="Verdana"/>
                <a:cs typeface="Verdana"/>
                <a:sym typeface="Verdana"/>
              </a:rPr>
              <a:t>Mulugu district </a:t>
            </a:r>
            <a:r>
              <a:rPr lang="en">
                <a:solidFill>
                  <a:schemeClr val="dk1"/>
                </a:solidFill>
                <a:highlight>
                  <a:srgbClr val="000000"/>
                </a:highlight>
                <a:latin typeface="Verdana"/>
                <a:ea typeface="Verdana"/>
                <a:cs typeface="Verdana"/>
                <a:sym typeface="Verdana"/>
              </a:rPr>
              <a:t>of Telangana. </a:t>
            </a:r>
            <a:endParaRPr>
              <a:solidFill>
                <a:schemeClr val="dk1"/>
              </a:solidFill>
              <a:highlight>
                <a:srgbClr val="000000"/>
              </a:highlight>
              <a:latin typeface="Verdana"/>
              <a:ea typeface="Verdana"/>
              <a:cs typeface="Verdana"/>
              <a:sym typeface="Verdana"/>
            </a:endParaRPr>
          </a:p>
          <a:p>
            <a:pPr indent="-342900" lvl="0" marL="457200" rtl="0" algn="l">
              <a:spcBef>
                <a:spcPts val="12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It takes place </a:t>
            </a:r>
            <a:r>
              <a:rPr lang="en">
                <a:solidFill>
                  <a:srgbClr val="FFFF00"/>
                </a:solidFill>
                <a:highlight>
                  <a:srgbClr val="000000"/>
                </a:highlight>
                <a:latin typeface="Verdana"/>
                <a:ea typeface="Verdana"/>
                <a:cs typeface="Verdana"/>
                <a:sym typeface="Verdana"/>
              </a:rPr>
              <a:t>once in two years. </a:t>
            </a:r>
            <a:endParaRPr>
              <a:solidFill>
                <a:srgbClr val="FFFF00"/>
              </a:solidFill>
              <a:highlight>
                <a:srgbClr val="000000"/>
              </a:highlight>
              <a:latin typeface="Verdana"/>
              <a:ea typeface="Verdana"/>
              <a:cs typeface="Verdana"/>
              <a:sym typeface="Verdana"/>
            </a:endParaRPr>
          </a:p>
          <a:p>
            <a:pPr indent="-342900" lvl="0" marL="457200" rtl="0" algn="l">
              <a:spcBef>
                <a:spcPts val="1200"/>
              </a:spcBef>
              <a:spcAft>
                <a:spcPts val="120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It is the </a:t>
            </a:r>
            <a:r>
              <a:rPr lang="en">
                <a:solidFill>
                  <a:srgbClr val="FFFF00"/>
                </a:solidFill>
                <a:highlight>
                  <a:srgbClr val="000000"/>
                </a:highlight>
                <a:latin typeface="Verdana"/>
                <a:ea typeface="Verdana"/>
                <a:cs typeface="Verdana"/>
                <a:sym typeface="Verdana"/>
              </a:rPr>
              <a:t>only tribal fair devoted to pay tribute to tribal warriors</a:t>
            </a:r>
            <a:r>
              <a:rPr lang="en">
                <a:solidFill>
                  <a:schemeClr val="dk1"/>
                </a:solidFill>
                <a:highlight>
                  <a:srgbClr val="000000"/>
                </a:highlight>
                <a:latin typeface="Verdana"/>
                <a:ea typeface="Verdana"/>
                <a:cs typeface="Verdana"/>
                <a:sym typeface="Verdana"/>
              </a:rPr>
              <a:t> who made supreme sacrifices defending the rights of aboriginal tribal people. </a:t>
            </a:r>
            <a:endParaRPr>
              <a:solidFill>
                <a:schemeClr val="dk1"/>
              </a:solidFill>
              <a:highlight>
                <a:srgbClr val="000000"/>
              </a:highlight>
              <a:latin typeface="Verdana"/>
              <a:ea typeface="Verdana"/>
              <a:cs typeface="Verdana"/>
              <a:sym typeface="Verdana"/>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318" name="Shape 318"/>
        <p:cNvGrpSpPr/>
        <p:nvPr/>
      </p:nvGrpSpPr>
      <p:grpSpPr>
        <a:xfrm>
          <a:off x="0" y="0"/>
          <a:ext cx="0" cy="0"/>
          <a:chOff x="0" y="0"/>
          <a:chExt cx="0" cy="0"/>
        </a:xfrm>
      </p:grpSpPr>
      <p:sp>
        <p:nvSpPr>
          <p:cNvPr id="319" name="Google Shape;319;p60"/>
          <p:cNvSpPr txBox="1"/>
          <p:nvPr>
            <p:ph idx="1" type="body"/>
          </p:nvPr>
        </p:nvSpPr>
        <p:spPr>
          <a:xfrm>
            <a:off x="5222325" y="203450"/>
            <a:ext cx="3610200" cy="4689900"/>
          </a:xfrm>
          <a:prstGeom prst="rect">
            <a:avLst/>
          </a:prstGeom>
        </p:spPr>
        <p:txBody>
          <a:bodyPr anchorCtr="0" anchor="t" bIns="91425" lIns="91425" spcFirstLastPara="1" rIns="91425" wrap="square" tIns="91425">
            <a:normAutofit/>
          </a:bodyPr>
          <a:lstStyle/>
          <a:p>
            <a:pPr indent="-342900" lvl="0" marL="457200" rtl="0" algn="l">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It </a:t>
            </a:r>
            <a:r>
              <a:rPr lang="en">
                <a:solidFill>
                  <a:srgbClr val="FFFF00"/>
                </a:solidFill>
                <a:highlight>
                  <a:srgbClr val="000000"/>
                </a:highlight>
                <a:latin typeface="Verdana"/>
                <a:ea typeface="Verdana"/>
                <a:cs typeface="Verdana"/>
                <a:sym typeface="Verdana"/>
              </a:rPr>
              <a:t>symbolises the traditions</a:t>
            </a:r>
            <a:r>
              <a:rPr lang="en">
                <a:solidFill>
                  <a:schemeClr val="dk1"/>
                </a:solidFill>
                <a:highlight>
                  <a:srgbClr val="000000"/>
                </a:highlight>
                <a:latin typeface="Verdana"/>
                <a:ea typeface="Verdana"/>
                <a:cs typeface="Verdana"/>
                <a:sym typeface="Verdana"/>
              </a:rPr>
              <a:t> and heritage of the </a:t>
            </a:r>
            <a:r>
              <a:rPr lang="en">
                <a:solidFill>
                  <a:srgbClr val="FFFF00"/>
                </a:solidFill>
                <a:highlight>
                  <a:srgbClr val="000000"/>
                </a:highlight>
                <a:latin typeface="Verdana"/>
                <a:ea typeface="Verdana"/>
                <a:cs typeface="Verdana"/>
                <a:sym typeface="Verdana"/>
              </a:rPr>
              <a:t>Koya tribal people.</a:t>
            </a:r>
            <a:endParaRPr>
              <a:solidFill>
                <a:srgbClr val="FFFF00"/>
              </a:solidFill>
              <a:highlight>
                <a:srgbClr val="000000"/>
              </a:highlight>
              <a:latin typeface="Verdana"/>
              <a:ea typeface="Verdana"/>
              <a:cs typeface="Verdana"/>
              <a:sym typeface="Verdana"/>
            </a:endParaRPr>
          </a:p>
          <a:p>
            <a:pPr indent="-342900" lvl="0" marL="457200" rtl="0" algn="l">
              <a:spcBef>
                <a:spcPts val="12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It is often referred to as the </a:t>
            </a:r>
            <a:r>
              <a:rPr lang="en">
                <a:solidFill>
                  <a:srgbClr val="FFFF00"/>
                </a:solidFill>
                <a:highlight>
                  <a:srgbClr val="000000"/>
                </a:highlight>
                <a:latin typeface="Verdana"/>
                <a:ea typeface="Verdana"/>
                <a:cs typeface="Verdana"/>
                <a:sym typeface="Verdana"/>
              </a:rPr>
              <a:t>"Kumbh Mela of the tribals"</a:t>
            </a:r>
            <a:endParaRPr>
              <a:solidFill>
                <a:srgbClr val="FFFF00"/>
              </a:solidFill>
              <a:highlight>
                <a:srgbClr val="000000"/>
              </a:highlight>
              <a:latin typeface="Verdana"/>
              <a:ea typeface="Verdana"/>
              <a:cs typeface="Verdana"/>
              <a:sym typeface="Verdana"/>
            </a:endParaRPr>
          </a:p>
          <a:p>
            <a:pPr indent="-342900" lvl="0" marL="457200" rtl="0" algn="l">
              <a:spcBef>
                <a:spcPts val="1200"/>
              </a:spcBef>
              <a:spcAft>
                <a:spcPts val="120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It is celebrated in </a:t>
            </a:r>
            <a:r>
              <a:rPr lang="en">
                <a:solidFill>
                  <a:srgbClr val="FFFF00"/>
                </a:solidFill>
                <a:highlight>
                  <a:srgbClr val="000000"/>
                </a:highlight>
                <a:latin typeface="Verdana"/>
                <a:ea typeface="Verdana"/>
                <a:cs typeface="Verdana"/>
                <a:sym typeface="Verdana"/>
              </a:rPr>
              <a:t>Eturnagaram Wildlife Sanctuary.</a:t>
            </a:r>
            <a:endParaRPr>
              <a:solidFill>
                <a:srgbClr val="FFFF00"/>
              </a:solidFill>
              <a:highlight>
                <a:srgbClr val="000000"/>
              </a:highlight>
              <a:latin typeface="Verdana"/>
              <a:ea typeface="Verdana"/>
              <a:cs typeface="Verdana"/>
              <a:sym typeface="Verdana"/>
            </a:endParaRPr>
          </a:p>
        </p:txBody>
      </p:sp>
      <p:pic>
        <p:nvPicPr>
          <p:cNvPr id="320" name="Google Shape;320;p60"/>
          <p:cNvPicPr preferRelativeResize="0"/>
          <p:nvPr/>
        </p:nvPicPr>
        <p:blipFill>
          <a:blip r:embed="rId3">
            <a:alphaModFix/>
          </a:blip>
          <a:stretch>
            <a:fillRect/>
          </a:stretch>
        </p:blipFill>
        <p:spPr>
          <a:xfrm>
            <a:off x="152400" y="152400"/>
            <a:ext cx="4917525" cy="3073453"/>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324" name="Shape 324"/>
        <p:cNvGrpSpPr/>
        <p:nvPr/>
      </p:nvGrpSpPr>
      <p:grpSpPr>
        <a:xfrm>
          <a:off x="0" y="0"/>
          <a:ext cx="0" cy="0"/>
          <a:chOff x="0" y="0"/>
          <a:chExt cx="0" cy="0"/>
        </a:xfrm>
      </p:grpSpPr>
      <p:sp>
        <p:nvSpPr>
          <p:cNvPr id="325" name="Google Shape;325;p61"/>
          <p:cNvSpPr txBox="1"/>
          <p:nvPr>
            <p:ph idx="1" type="body"/>
          </p:nvPr>
        </p:nvSpPr>
        <p:spPr>
          <a:xfrm>
            <a:off x="3497975" y="203450"/>
            <a:ext cx="5596800" cy="4851300"/>
          </a:xfrm>
          <a:prstGeom prst="rect">
            <a:avLst/>
          </a:prstGeom>
        </p:spPr>
        <p:txBody>
          <a:bodyPr anchorCtr="0" anchor="t" bIns="91425" lIns="91425" spcFirstLastPara="1" rIns="91425" wrap="square" tIns="91425">
            <a:noAutofit/>
          </a:bodyPr>
          <a:lstStyle/>
          <a:p>
            <a:pPr indent="0" lvl="0" marL="0" rtl="0" algn="just">
              <a:lnSpc>
                <a:spcPct val="115000"/>
              </a:lnSpc>
              <a:spcBef>
                <a:spcPts val="600"/>
              </a:spcBef>
              <a:spcAft>
                <a:spcPts val="0"/>
              </a:spcAft>
              <a:buNone/>
            </a:pPr>
            <a:r>
              <a:rPr lang="en">
                <a:solidFill>
                  <a:schemeClr val="dk1"/>
                </a:solidFill>
                <a:highlight>
                  <a:srgbClr val="000000"/>
                </a:highlight>
                <a:latin typeface="Verdana"/>
                <a:ea typeface="Verdana"/>
                <a:cs typeface="Verdana"/>
                <a:sym typeface="Verdana"/>
              </a:rPr>
              <a:t>Sarakka Central Tribal University:</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12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 Sarakka Central Tribal University, approved by the Union cabinet, is set to be </a:t>
            </a:r>
            <a:r>
              <a:rPr lang="en">
                <a:solidFill>
                  <a:srgbClr val="FFFF00"/>
                </a:solidFill>
                <a:highlight>
                  <a:srgbClr val="000000"/>
                </a:highlight>
                <a:latin typeface="Verdana"/>
                <a:ea typeface="Verdana"/>
                <a:cs typeface="Verdana"/>
                <a:sym typeface="Verdana"/>
              </a:rPr>
              <a:t>established in Mulugu district, </a:t>
            </a:r>
            <a:r>
              <a:rPr lang="en">
                <a:solidFill>
                  <a:schemeClr val="dk1"/>
                </a:solidFill>
                <a:highlight>
                  <a:srgbClr val="000000"/>
                </a:highlight>
                <a:latin typeface="Verdana"/>
                <a:ea typeface="Verdana"/>
                <a:cs typeface="Verdana"/>
                <a:sym typeface="Verdana"/>
              </a:rPr>
              <a:t>Telangana, with an estimated cost of Rs </a:t>
            </a:r>
            <a:r>
              <a:rPr lang="en">
                <a:solidFill>
                  <a:srgbClr val="FFFF00"/>
                </a:solidFill>
                <a:highlight>
                  <a:srgbClr val="000000"/>
                </a:highlight>
                <a:latin typeface="Verdana"/>
                <a:ea typeface="Verdana"/>
                <a:cs typeface="Verdana"/>
                <a:sym typeface="Verdana"/>
              </a:rPr>
              <a:t>889 crore.</a:t>
            </a:r>
            <a:endParaRPr>
              <a:solidFill>
                <a:srgbClr val="FFFF00"/>
              </a:solidFill>
              <a:highlight>
                <a:srgbClr val="000000"/>
              </a:highlight>
              <a:latin typeface="Verdana"/>
              <a:ea typeface="Verdana"/>
              <a:cs typeface="Verdana"/>
              <a:sym typeface="Verdana"/>
            </a:endParaRPr>
          </a:p>
          <a:p>
            <a:pPr indent="-342900" lvl="0" marL="457200" rtl="0" algn="l">
              <a:lnSpc>
                <a:spcPct val="115000"/>
              </a:lnSpc>
              <a:spcBef>
                <a:spcPts val="12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This university fulfills a commitment made by the Central government under the </a:t>
            </a:r>
            <a:r>
              <a:rPr lang="en">
                <a:solidFill>
                  <a:srgbClr val="FFFF00"/>
                </a:solidFill>
                <a:highlight>
                  <a:srgbClr val="000000"/>
                </a:highlight>
                <a:latin typeface="Verdana"/>
                <a:ea typeface="Verdana"/>
                <a:cs typeface="Verdana"/>
                <a:sym typeface="Verdana"/>
              </a:rPr>
              <a:t>Andhra Pradesh Reorganisation Act, 2014,</a:t>
            </a:r>
            <a:r>
              <a:rPr lang="en">
                <a:solidFill>
                  <a:schemeClr val="dk1"/>
                </a:solidFill>
                <a:highlight>
                  <a:srgbClr val="000000"/>
                </a:highlight>
                <a:latin typeface="Verdana"/>
                <a:ea typeface="Verdana"/>
                <a:cs typeface="Verdana"/>
                <a:sym typeface="Verdana"/>
              </a:rPr>
              <a:t> to establish tribal universities in both Andhra Pradesh and Telangana.</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1200"/>
              </a:spcBef>
              <a:spcAft>
                <a:spcPts val="120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 university aims </a:t>
            </a:r>
            <a:r>
              <a:rPr lang="en">
                <a:solidFill>
                  <a:srgbClr val="FFFF00"/>
                </a:solidFill>
                <a:highlight>
                  <a:srgbClr val="000000"/>
                </a:highlight>
                <a:latin typeface="Verdana"/>
                <a:ea typeface="Verdana"/>
                <a:cs typeface="Verdana"/>
                <a:sym typeface="Verdana"/>
              </a:rPr>
              <a:t>to promote tribal education </a:t>
            </a:r>
            <a:r>
              <a:rPr lang="en">
                <a:solidFill>
                  <a:schemeClr val="dk1"/>
                </a:solidFill>
                <a:highlight>
                  <a:srgbClr val="000000"/>
                </a:highlight>
                <a:latin typeface="Verdana"/>
                <a:ea typeface="Verdana"/>
                <a:cs typeface="Verdana"/>
                <a:sym typeface="Verdana"/>
              </a:rPr>
              <a:t>and culture.</a:t>
            </a:r>
            <a:endParaRPr>
              <a:solidFill>
                <a:schemeClr val="dk1"/>
              </a:solidFill>
              <a:highlight>
                <a:srgbClr val="000000"/>
              </a:highlight>
              <a:latin typeface="Verdana"/>
              <a:ea typeface="Verdana"/>
              <a:cs typeface="Verdana"/>
              <a:sym typeface="Verdana"/>
            </a:endParaRPr>
          </a:p>
        </p:txBody>
      </p:sp>
      <p:pic>
        <p:nvPicPr>
          <p:cNvPr id="326" name="Google Shape;326;p61"/>
          <p:cNvPicPr preferRelativeResize="0"/>
          <p:nvPr/>
        </p:nvPicPr>
        <p:blipFill>
          <a:blip r:embed="rId3">
            <a:alphaModFix/>
          </a:blip>
          <a:stretch>
            <a:fillRect/>
          </a:stretch>
        </p:blipFill>
        <p:spPr>
          <a:xfrm>
            <a:off x="152400" y="152400"/>
            <a:ext cx="3193176" cy="2394882"/>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75" name="Shape 75"/>
        <p:cNvGrpSpPr/>
        <p:nvPr/>
      </p:nvGrpSpPr>
      <p:grpSpPr>
        <a:xfrm>
          <a:off x="0" y="0"/>
          <a:ext cx="0" cy="0"/>
          <a:chOff x="0" y="0"/>
          <a:chExt cx="0" cy="0"/>
        </a:xfrm>
      </p:grpSpPr>
      <p:sp>
        <p:nvSpPr>
          <p:cNvPr id="76" name="Google Shape;76;p17"/>
          <p:cNvSpPr txBox="1"/>
          <p:nvPr>
            <p:ph idx="1" type="body"/>
          </p:nvPr>
        </p:nvSpPr>
        <p:spPr>
          <a:xfrm>
            <a:off x="3297125" y="162325"/>
            <a:ext cx="5535300" cy="4808700"/>
          </a:xfrm>
          <a:prstGeom prst="rect">
            <a:avLst/>
          </a:prstGeom>
        </p:spPr>
        <p:txBody>
          <a:bodyPr anchorCtr="0" anchor="t" bIns="91425" lIns="91425" spcFirstLastPara="1" rIns="91425" wrap="square" tIns="91425">
            <a:normAutofit/>
          </a:bodyPr>
          <a:lstStyle/>
          <a:p>
            <a:pPr indent="-342900" lvl="0" marL="457200" rtl="0" algn="l">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 </a:t>
            </a:r>
            <a:r>
              <a:rPr lang="en">
                <a:solidFill>
                  <a:srgbClr val="FFFF00"/>
                </a:solidFill>
                <a:highlight>
                  <a:srgbClr val="000000"/>
                </a:highlight>
                <a:latin typeface="Verdana"/>
                <a:ea typeface="Verdana"/>
                <a:cs typeface="Verdana"/>
                <a:sym typeface="Verdana"/>
              </a:rPr>
              <a:t>music </a:t>
            </a:r>
            <a:r>
              <a:rPr lang="en">
                <a:solidFill>
                  <a:schemeClr val="dk1"/>
                </a:solidFill>
                <a:highlight>
                  <a:srgbClr val="000000"/>
                </a:highlight>
                <a:latin typeface="Verdana"/>
                <a:ea typeface="Verdana"/>
                <a:cs typeface="Verdana"/>
                <a:sym typeface="Verdana"/>
              </a:rPr>
              <a:t>for Vande Mataram was </a:t>
            </a:r>
            <a:r>
              <a:rPr lang="en">
                <a:solidFill>
                  <a:srgbClr val="FFFF00"/>
                </a:solidFill>
                <a:highlight>
                  <a:srgbClr val="000000"/>
                </a:highlight>
                <a:latin typeface="Verdana"/>
                <a:ea typeface="Verdana"/>
                <a:cs typeface="Verdana"/>
                <a:sym typeface="Verdana"/>
              </a:rPr>
              <a:t>composed by Rabindranath Tagore.</a:t>
            </a:r>
            <a:endParaRPr>
              <a:solidFill>
                <a:srgbClr val="FFFF00"/>
              </a:solidFill>
              <a:highlight>
                <a:srgbClr val="000000"/>
              </a:highlight>
              <a:latin typeface="Verdana"/>
              <a:ea typeface="Verdana"/>
              <a:cs typeface="Verdana"/>
              <a:sym typeface="Verdana"/>
            </a:endParaRPr>
          </a:p>
          <a:p>
            <a:pPr indent="-342900" lvl="0" marL="457200" rtl="0" algn="l">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 song symbolizes unity, sacrifice, and devotion to the motherland.</a:t>
            </a:r>
            <a:endParaRPr>
              <a:solidFill>
                <a:schemeClr val="dk1"/>
              </a:solidFill>
              <a:highlight>
                <a:srgbClr val="000000"/>
              </a:highlight>
              <a:latin typeface="Verdana"/>
              <a:ea typeface="Verdana"/>
              <a:cs typeface="Verdana"/>
              <a:sym typeface="Verdana"/>
            </a:endParaRPr>
          </a:p>
          <a:p>
            <a:pPr indent="-342900" lvl="0" marL="457200" rtl="0" algn="l">
              <a:spcBef>
                <a:spcPts val="600"/>
              </a:spcBef>
              <a:spcAft>
                <a:spcPts val="60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 </a:t>
            </a:r>
            <a:r>
              <a:rPr lang="en">
                <a:solidFill>
                  <a:srgbClr val="FFFF00"/>
                </a:solidFill>
                <a:highlight>
                  <a:srgbClr val="000000"/>
                </a:highlight>
                <a:latin typeface="Verdana"/>
                <a:ea typeface="Verdana"/>
                <a:cs typeface="Verdana"/>
                <a:sym typeface="Verdana"/>
              </a:rPr>
              <a:t>first two verses were adopted as the National Song in 1937 </a:t>
            </a:r>
            <a:r>
              <a:rPr lang="en">
                <a:solidFill>
                  <a:schemeClr val="dk1"/>
                </a:solidFill>
                <a:highlight>
                  <a:srgbClr val="000000"/>
                </a:highlight>
                <a:latin typeface="Verdana"/>
                <a:ea typeface="Verdana"/>
                <a:cs typeface="Verdana"/>
                <a:sym typeface="Verdana"/>
              </a:rPr>
              <a:t>by the Indian National Congress.</a:t>
            </a:r>
            <a:endParaRPr>
              <a:solidFill>
                <a:schemeClr val="dk1"/>
              </a:solidFill>
              <a:highlight>
                <a:srgbClr val="000000"/>
              </a:highlight>
              <a:latin typeface="Verdana"/>
              <a:ea typeface="Verdana"/>
              <a:cs typeface="Verdana"/>
              <a:sym typeface="Verdana"/>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330" name="Shape 330"/>
        <p:cNvGrpSpPr/>
        <p:nvPr/>
      </p:nvGrpSpPr>
      <p:grpSpPr>
        <a:xfrm>
          <a:off x="0" y="0"/>
          <a:ext cx="0" cy="0"/>
          <a:chOff x="0" y="0"/>
          <a:chExt cx="0" cy="0"/>
        </a:xfrm>
      </p:grpSpPr>
      <p:sp>
        <p:nvSpPr>
          <p:cNvPr id="331" name="Google Shape;331;p62"/>
          <p:cNvSpPr txBox="1"/>
          <p:nvPr>
            <p:ph idx="1" type="body"/>
          </p:nvPr>
        </p:nvSpPr>
        <p:spPr>
          <a:xfrm>
            <a:off x="3175375" y="162325"/>
            <a:ext cx="5656800" cy="4808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solidFill>
                  <a:schemeClr val="dk1"/>
                </a:solidFill>
                <a:highlight>
                  <a:srgbClr val="000000"/>
                </a:highlight>
                <a:latin typeface="Verdana"/>
                <a:ea typeface="Verdana"/>
                <a:cs typeface="Verdana"/>
                <a:sym typeface="Verdana"/>
              </a:rPr>
              <a:t>Rani Velu Nachiyar:</a:t>
            </a:r>
            <a:endParaRPr>
              <a:solidFill>
                <a:schemeClr val="dk1"/>
              </a:solidFill>
              <a:highlight>
                <a:srgbClr val="000000"/>
              </a:highlight>
              <a:latin typeface="Verdana"/>
              <a:ea typeface="Verdana"/>
              <a:cs typeface="Verdana"/>
              <a:sym typeface="Verdana"/>
            </a:endParaRPr>
          </a:p>
          <a:p>
            <a:pPr indent="0" lvl="0" marL="0" rtl="0" algn="l">
              <a:spcBef>
                <a:spcPts val="1200"/>
              </a:spcBef>
              <a:spcAft>
                <a:spcPts val="1200"/>
              </a:spcAft>
              <a:buNone/>
            </a:pPr>
            <a:r>
              <a:rPr lang="en">
                <a:solidFill>
                  <a:schemeClr val="dk1"/>
                </a:solidFill>
                <a:highlight>
                  <a:srgbClr val="000000"/>
                </a:highlight>
                <a:latin typeface="Verdana"/>
                <a:ea typeface="Verdana"/>
                <a:cs typeface="Verdana"/>
                <a:sym typeface="Verdana"/>
              </a:rPr>
              <a:t>Context: </a:t>
            </a:r>
            <a:r>
              <a:rPr lang="en">
                <a:solidFill>
                  <a:srgbClr val="FFFF00"/>
                </a:solidFill>
                <a:highlight>
                  <a:srgbClr val="000000"/>
                </a:highlight>
                <a:latin typeface="Verdana"/>
                <a:ea typeface="Verdana"/>
                <a:cs typeface="Verdana"/>
                <a:sym typeface="Verdana"/>
              </a:rPr>
              <a:t>Prime Minister Pays Tribute to Rani Velu Nachiyar</a:t>
            </a:r>
            <a:r>
              <a:rPr lang="en">
                <a:solidFill>
                  <a:schemeClr val="dk1"/>
                </a:solidFill>
                <a:highlight>
                  <a:srgbClr val="000000"/>
                </a:highlight>
                <a:latin typeface="Verdana"/>
                <a:ea typeface="Verdana"/>
                <a:cs typeface="Verdana"/>
                <a:sym typeface="Verdana"/>
              </a:rPr>
              <a:t> on Her Birth Anniversary on January 3.</a:t>
            </a:r>
            <a:endParaRPr>
              <a:solidFill>
                <a:schemeClr val="dk1"/>
              </a:solidFill>
              <a:highlight>
                <a:srgbClr val="000000"/>
              </a:highlight>
              <a:latin typeface="Verdana"/>
              <a:ea typeface="Verdana"/>
              <a:cs typeface="Verdana"/>
              <a:sym typeface="Verdana"/>
            </a:endParaRPr>
          </a:p>
        </p:txBody>
      </p:sp>
      <p:pic>
        <p:nvPicPr>
          <p:cNvPr id="332" name="Google Shape;332;p62"/>
          <p:cNvPicPr preferRelativeResize="0"/>
          <p:nvPr/>
        </p:nvPicPr>
        <p:blipFill>
          <a:blip r:embed="rId3">
            <a:alphaModFix/>
          </a:blip>
          <a:stretch>
            <a:fillRect/>
          </a:stretch>
        </p:blipFill>
        <p:spPr>
          <a:xfrm>
            <a:off x="3530451" y="1799130"/>
            <a:ext cx="4554876" cy="3036600"/>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336" name="Shape 336"/>
        <p:cNvGrpSpPr/>
        <p:nvPr/>
      </p:nvGrpSpPr>
      <p:grpSpPr>
        <a:xfrm>
          <a:off x="0" y="0"/>
          <a:ext cx="0" cy="0"/>
          <a:chOff x="0" y="0"/>
          <a:chExt cx="0" cy="0"/>
        </a:xfrm>
      </p:grpSpPr>
      <p:sp>
        <p:nvSpPr>
          <p:cNvPr id="337" name="Google Shape;337;p63"/>
          <p:cNvSpPr txBox="1"/>
          <p:nvPr>
            <p:ph idx="1" type="body"/>
          </p:nvPr>
        </p:nvSpPr>
        <p:spPr>
          <a:xfrm>
            <a:off x="4047850" y="162325"/>
            <a:ext cx="4784400" cy="4808700"/>
          </a:xfrm>
          <a:prstGeom prst="rect">
            <a:avLst/>
          </a:prstGeom>
        </p:spPr>
        <p:txBody>
          <a:bodyPr anchorCtr="0" anchor="t" bIns="91425" lIns="91425" spcFirstLastPara="1" rIns="91425" wrap="square" tIns="91425">
            <a:normAutofit/>
          </a:bodyPr>
          <a:lstStyle/>
          <a:p>
            <a:pPr indent="0" lvl="0" marL="0" rtl="0" algn="l">
              <a:lnSpc>
                <a:spcPct val="115000"/>
              </a:lnSpc>
              <a:spcBef>
                <a:spcPts val="0"/>
              </a:spcBef>
              <a:spcAft>
                <a:spcPts val="0"/>
              </a:spcAft>
              <a:buNone/>
            </a:pPr>
            <a:r>
              <a:rPr lang="en">
                <a:solidFill>
                  <a:schemeClr val="dk1"/>
                </a:solidFill>
                <a:highlight>
                  <a:srgbClr val="000000"/>
                </a:highlight>
                <a:latin typeface="Verdana"/>
                <a:ea typeface="Verdana"/>
                <a:cs typeface="Verdana"/>
                <a:sym typeface="Verdana"/>
              </a:rPr>
              <a:t>About Rani Velu Nachiyar:</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Born: In </a:t>
            </a:r>
            <a:r>
              <a:rPr lang="en">
                <a:solidFill>
                  <a:srgbClr val="FFFF00"/>
                </a:solidFill>
                <a:highlight>
                  <a:srgbClr val="000000"/>
                </a:highlight>
                <a:latin typeface="Verdana"/>
                <a:ea typeface="Verdana"/>
                <a:cs typeface="Verdana"/>
                <a:sym typeface="Verdana"/>
              </a:rPr>
              <a:t>1730, she was born as the princess of Ramnad </a:t>
            </a:r>
            <a:r>
              <a:rPr lang="en">
                <a:solidFill>
                  <a:schemeClr val="dk1"/>
                </a:solidFill>
                <a:highlight>
                  <a:srgbClr val="000000"/>
                </a:highlight>
                <a:latin typeface="Verdana"/>
                <a:ea typeface="Verdana"/>
                <a:cs typeface="Verdana"/>
                <a:sym typeface="Verdana"/>
              </a:rPr>
              <a:t>(Ramanathapuram), Tamil Nadu.</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Skills: </a:t>
            </a:r>
            <a:r>
              <a:rPr lang="en">
                <a:solidFill>
                  <a:srgbClr val="FFFF00"/>
                </a:solidFill>
                <a:highlight>
                  <a:srgbClr val="000000"/>
                </a:highlight>
                <a:latin typeface="Verdana"/>
                <a:ea typeface="Verdana"/>
                <a:cs typeface="Verdana"/>
                <a:sym typeface="Verdana"/>
              </a:rPr>
              <a:t>She was extensively trained in warfare,</a:t>
            </a:r>
            <a:r>
              <a:rPr lang="en">
                <a:solidFill>
                  <a:schemeClr val="dk1"/>
                </a:solidFill>
                <a:highlight>
                  <a:srgbClr val="000000"/>
                </a:highlight>
                <a:latin typeface="Verdana"/>
                <a:ea typeface="Verdana"/>
                <a:cs typeface="Verdana"/>
                <a:sym typeface="Verdana"/>
              </a:rPr>
              <a:t> including horse riding, archery, and martial arts like Silambam and Valari.</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600"/>
              </a:spcAft>
              <a:buClr>
                <a:schemeClr val="dk1"/>
              </a:buClr>
              <a:buSzPts val="1800"/>
              <a:buFont typeface="Verdana"/>
              <a:buChar char="❖"/>
            </a:pPr>
            <a:r>
              <a:rPr lang="en">
                <a:solidFill>
                  <a:srgbClr val="FFFF00"/>
                </a:solidFill>
                <a:highlight>
                  <a:srgbClr val="000000"/>
                </a:highlight>
                <a:latin typeface="Verdana"/>
                <a:ea typeface="Verdana"/>
                <a:cs typeface="Verdana"/>
                <a:sym typeface="Verdana"/>
              </a:rPr>
              <a:t>Key Contributions: She forged an alliance </a:t>
            </a:r>
            <a:r>
              <a:rPr lang="en">
                <a:solidFill>
                  <a:schemeClr val="dk1"/>
                </a:solidFill>
                <a:highlight>
                  <a:srgbClr val="000000"/>
                </a:highlight>
                <a:latin typeface="Verdana"/>
                <a:ea typeface="Verdana"/>
                <a:cs typeface="Verdana"/>
                <a:sym typeface="Verdana"/>
              </a:rPr>
              <a:t>with Hyder Ali of Mysore.</a:t>
            </a:r>
            <a:endParaRPr>
              <a:solidFill>
                <a:schemeClr val="dk1"/>
              </a:solidFill>
              <a:highlight>
                <a:srgbClr val="000000"/>
              </a:highlight>
              <a:latin typeface="Verdana"/>
              <a:ea typeface="Verdana"/>
              <a:cs typeface="Verdana"/>
              <a:sym typeface="Verdana"/>
            </a:endParaRPr>
          </a:p>
        </p:txBody>
      </p:sp>
      <p:pic>
        <p:nvPicPr>
          <p:cNvPr id="338" name="Google Shape;338;p63"/>
          <p:cNvPicPr preferRelativeResize="0"/>
          <p:nvPr/>
        </p:nvPicPr>
        <p:blipFill>
          <a:blip r:embed="rId3">
            <a:alphaModFix/>
          </a:blip>
          <a:stretch>
            <a:fillRect/>
          </a:stretch>
        </p:blipFill>
        <p:spPr>
          <a:xfrm>
            <a:off x="152400" y="152400"/>
            <a:ext cx="3732250" cy="2170800"/>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342" name="Shape 342"/>
        <p:cNvGrpSpPr/>
        <p:nvPr/>
      </p:nvGrpSpPr>
      <p:grpSpPr>
        <a:xfrm>
          <a:off x="0" y="0"/>
          <a:ext cx="0" cy="0"/>
          <a:chOff x="0" y="0"/>
          <a:chExt cx="0" cy="0"/>
        </a:xfrm>
      </p:grpSpPr>
      <p:sp>
        <p:nvSpPr>
          <p:cNvPr id="343" name="Google Shape;343;p64"/>
          <p:cNvSpPr txBox="1"/>
          <p:nvPr>
            <p:ph idx="1" type="body"/>
          </p:nvPr>
        </p:nvSpPr>
        <p:spPr>
          <a:xfrm>
            <a:off x="2708700" y="162325"/>
            <a:ext cx="6123600" cy="4808700"/>
          </a:xfrm>
          <a:prstGeom prst="rect">
            <a:avLst/>
          </a:prstGeom>
        </p:spPr>
        <p:txBody>
          <a:bodyPr anchorCtr="0" anchor="t" bIns="91425" lIns="91425" spcFirstLastPara="1" rIns="91425" wrap="square" tIns="91425">
            <a:normAutofit/>
          </a:bodyPr>
          <a:lstStyle/>
          <a:p>
            <a:pPr indent="-342900" lvl="0" marL="457200" rtl="0" algn="l">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Women Battalion: </a:t>
            </a:r>
            <a:r>
              <a:rPr lang="en">
                <a:solidFill>
                  <a:srgbClr val="FFFF00"/>
                </a:solidFill>
                <a:highlight>
                  <a:srgbClr val="000000"/>
                </a:highlight>
                <a:latin typeface="Verdana"/>
                <a:ea typeface="Verdana"/>
                <a:cs typeface="Verdana"/>
                <a:sym typeface="Verdana"/>
              </a:rPr>
              <a:t>She established the “Udaiyaal” battalion</a:t>
            </a:r>
            <a:r>
              <a:rPr lang="en">
                <a:solidFill>
                  <a:schemeClr val="dk1"/>
                </a:solidFill>
                <a:highlight>
                  <a:srgbClr val="000000"/>
                </a:highlight>
                <a:latin typeface="Verdana"/>
                <a:ea typeface="Verdana"/>
                <a:cs typeface="Verdana"/>
                <a:sym typeface="Verdana"/>
              </a:rPr>
              <a:t>, one of the first all-women army units in world history.</a:t>
            </a:r>
            <a:endParaRPr>
              <a:solidFill>
                <a:schemeClr val="dk1"/>
              </a:solidFill>
              <a:highlight>
                <a:srgbClr val="000000"/>
              </a:highlight>
              <a:latin typeface="Verdana"/>
              <a:ea typeface="Verdana"/>
              <a:cs typeface="Verdana"/>
              <a:sym typeface="Verdana"/>
            </a:endParaRPr>
          </a:p>
          <a:p>
            <a:pPr indent="-342900" lvl="0" marL="457200" rtl="0" algn="l">
              <a:spcBef>
                <a:spcPts val="600"/>
              </a:spcBef>
              <a:spcAft>
                <a:spcPts val="0"/>
              </a:spcAft>
              <a:buClr>
                <a:schemeClr val="dk1"/>
              </a:buClr>
              <a:buSzPts val="1800"/>
              <a:buFont typeface="Verdana"/>
              <a:buChar char="❖"/>
            </a:pPr>
            <a:r>
              <a:rPr lang="en">
                <a:solidFill>
                  <a:srgbClr val="FFFF00"/>
                </a:solidFill>
                <a:highlight>
                  <a:srgbClr val="000000"/>
                </a:highlight>
                <a:latin typeface="Verdana"/>
                <a:ea typeface="Verdana"/>
                <a:cs typeface="Verdana"/>
                <a:sym typeface="Verdana"/>
              </a:rPr>
              <a:t>Pioneer of Suicide Tactics:</a:t>
            </a:r>
            <a:r>
              <a:rPr lang="en">
                <a:solidFill>
                  <a:schemeClr val="dk1"/>
                </a:solidFill>
                <a:highlight>
                  <a:srgbClr val="000000"/>
                </a:highlight>
                <a:latin typeface="Verdana"/>
                <a:ea typeface="Verdana"/>
                <a:cs typeface="Verdana"/>
                <a:sym typeface="Verdana"/>
              </a:rPr>
              <a:t> Her commander Kuyili carried out the </a:t>
            </a:r>
            <a:r>
              <a:rPr lang="en">
                <a:solidFill>
                  <a:srgbClr val="FFFF00"/>
                </a:solidFill>
                <a:highlight>
                  <a:srgbClr val="000000"/>
                </a:highlight>
                <a:latin typeface="Verdana"/>
                <a:ea typeface="Verdana"/>
                <a:cs typeface="Verdana"/>
                <a:sym typeface="Verdana"/>
              </a:rPr>
              <a:t>first recorded suicide attack in Indian history</a:t>
            </a:r>
            <a:r>
              <a:rPr lang="en">
                <a:solidFill>
                  <a:schemeClr val="dk1"/>
                </a:solidFill>
                <a:highlight>
                  <a:srgbClr val="000000"/>
                </a:highlight>
                <a:latin typeface="Verdana"/>
                <a:ea typeface="Verdana"/>
                <a:cs typeface="Verdana"/>
                <a:sym typeface="Verdana"/>
              </a:rPr>
              <a:t> by self-immolation to destroy a British ammunition depot in 1780.</a:t>
            </a:r>
            <a:endParaRPr>
              <a:solidFill>
                <a:schemeClr val="dk1"/>
              </a:solidFill>
              <a:highlight>
                <a:srgbClr val="000000"/>
              </a:highlight>
              <a:latin typeface="Verdana"/>
              <a:ea typeface="Verdana"/>
              <a:cs typeface="Verdana"/>
              <a:sym typeface="Verdana"/>
            </a:endParaRPr>
          </a:p>
          <a:p>
            <a:pPr indent="-342900" lvl="0" marL="457200" rtl="0" algn="l">
              <a:spcBef>
                <a:spcPts val="600"/>
              </a:spcBef>
              <a:spcAft>
                <a:spcPts val="60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Victory: </a:t>
            </a:r>
            <a:r>
              <a:rPr lang="en">
                <a:solidFill>
                  <a:srgbClr val="FFFF00"/>
                </a:solidFill>
                <a:highlight>
                  <a:srgbClr val="000000"/>
                </a:highlight>
                <a:latin typeface="Verdana"/>
                <a:ea typeface="Verdana"/>
                <a:cs typeface="Verdana"/>
                <a:sym typeface="Verdana"/>
              </a:rPr>
              <a:t>In 1780, she successfully recaptured Sivaganga, defeating the British nearly 77 </a:t>
            </a:r>
            <a:r>
              <a:rPr lang="en">
                <a:solidFill>
                  <a:schemeClr val="dk1"/>
                </a:solidFill>
                <a:highlight>
                  <a:srgbClr val="000000"/>
                </a:highlight>
                <a:latin typeface="Verdana"/>
                <a:ea typeface="Verdana"/>
                <a:cs typeface="Verdana"/>
                <a:sym typeface="Verdana"/>
              </a:rPr>
              <a:t>years before the 1857 Revolt.</a:t>
            </a:r>
            <a:endParaRPr>
              <a:solidFill>
                <a:schemeClr val="dk1"/>
              </a:solidFill>
              <a:highlight>
                <a:srgbClr val="000000"/>
              </a:highlight>
              <a:latin typeface="Verdana"/>
              <a:ea typeface="Verdana"/>
              <a:cs typeface="Verdana"/>
              <a:sym typeface="Verdana"/>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347" name="Shape 347"/>
        <p:cNvGrpSpPr/>
        <p:nvPr/>
      </p:nvGrpSpPr>
      <p:grpSpPr>
        <a:xfrm>
          <a:off x="0" y="0"/>
          <a:ext cx="0" cy="0"/>
          <a:chOff x="0" y="0"/>
          <a:chExt cx="0" cy="0"/>
        </a:xfrm>
      </p:grpSpPr>
      <p:sp>
        <p:nvSpPr>
          <p:cNvPr id="348" name="Google Shape;348;p65"/>
          <p:cNvSpPr txBox="1"/>
          <p:nvPr>
            <p:ph idx="1" type="body"/>
          </p:nvPr>
        </p:nvSpPr>
        <p:spPr>
          <a:xfrm>
            <a:off x="3134800" y="162325"/>
            <a:ext cx="5697600" cy="4808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solidFill>
                  <a:schemeClr val="dk1"/>
                </a:solidFill>
                <a:highlight>
                  <a:srgbClr val="000000"/>
                </a:highlight>
                <a:latin typeface="Verdana"/>
                <a:ea typeface="Verdana"/>
                <a:cs typeface="Verdana"/>
                <a:sym typeface="Verdana"/>
              </a:rPr>
              <a:t>Madhav Gadgil:</a:t>
            </a:r>
            <a:endParaRPr>
              <a:solidFill>
                <a:schemeClr val="dk1"/>
              </a:solidFill>
              <a:highlight>
                <a:srgbClr val="000000"/>
              </a:highlight>
              <a:latin typeface="Verdana"/>
              <a:ea typeface="Verdana"/>
              <a:cs typeface="Verdana"/>
              <a:sym typeface="Verdana"/>
            </a:endParaRPr>
          </a:p>
          <a:p>
            <a:pPr indent="0" lvl="0" marL="0" rtl="0" algn="l">
              <a:spcBef>
                <a:spcPts val="1200"/>
              </a:spcBef>
              <a:spcAft>
                <a:spcPts val="1200"/>
              </a:spcAft>
              <a:buNone/>
            </a:pPr>
            <a:r>
              <a:rPr lang="en">
                <a:solidFill>
                  <a:schemeClr val="dk1"/>
                </a:solidFill>
                <a:highlight>
                  <a:srgbClr val="000000"/>
                </a:highlight>
                <a:latin typeface="Verdana"/>
                <a:ea typeface="Verdana"/>
                <a:cs typeface="Verdana"/>
                <a:sym typeface="Verdana"/>
              </a:rPr>
              <a:t>Context: </a:t>
            </a:r>
            <a:r>
              <a:rPr lang="en">
                <a:solidFill>
                  <a:srgbClr val="FFFF00"/>
                </a:solidFill>
                <a:highlight>
                  <a:srgbClr val="000000"/>
                </a:highlight>
                <a:latin typeface="Verdana"/>
                <a:ea typeface="Verdana"/>
                <a:cs typeface="Verdana"/>
                <a:sym typeface="Verdana"/>
              </a:rPr>
              <a:t>Renowned ecologist Madhav Gadgil </a:t>
            </a:r>
            <a:r>
              <a:rPr lang="en">
                <a:solidFill>
                  <a:schemeClr val="dk1"/>
                </a:solidFill>
                <a:highlight>
                  <a:srgbClr val="000000"/>
                </a:highlight>
                <a:latin typeface="Verdana"/>
                <a:ea typeface="Verdana"/>
                <a:cs typeface="Verdana"/>
                <a:sym typeface="Verdana"/>
              </a:rPr>
              <a:t>passed away.</a:t>
            </a:r>
            <a:endParaRPr>
              <a:solidFill>
                <a:schemeClr val="dk1"/>
              </a:solidFill>
              <a:highlight>
                <a:srgbClr val="000000"/>
              </a:highlight>
              <a:latin typeface="Verdana"/>
              <a:ea typeface="Verdana"/>
              <a:cs typeface="Verdana"/>
              <a:sym typeface="Verdana"/>
            </a:endParaRPr>
          </a:p>
        </p:txBody>
      </p:sp>
      <p:pic>
        <p:nvPicPr>
          <p:cNvPr id="349" name="Google Shape;349;p65"/>
          <p:cNvPicPr preferRelativeResize="0"/>
          <p:nvPr/>
        </p:nvPicPr>
        <p:blipFill>
          <a:blip r:embed="rId3">
            <a:alphaModFix/>
          </a:blip>
          <a:stretch>
            <a:fillRect/>
          </a:stretch>
        </p:blipFill>
        <p:spPr>
          <a:xfrm>
            <a:off x="3855100" y="1471075"/>
            <a:ext cx="4453400" cy="3340050"/>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353" name="Shape 353"/>
        <p:cNvGrpSpPr/>
        <p:nvPr/>
      </p:nvGrpSpPr>
      <p:grpSpPr>
        <a:xfrm>
          <a:off x="0" y="0"/>
          <a:ext cx="0" cy="0"/>
          <a:chOff x="0" y="0"/>
          <a:chExt cx="0" cy="0"/>
        </a:xfrm>
      </p:grpSpPr>
      <p:sp>
        <p:nvSpPr>
          <p:cNvPr id="354" name="Google Shape;354;p66"/>
          <p:cNvSpPr txBox="1"/>
          <p:nvPr>
            <p:ph idx="1" type="body"/>
          </p:nvPr>
        </p:nvSpPr>
        <p:spPr>
          <a:xfrm>
            <a:off x="3449300" y="162325"/>
            <a:ext cx="5383200" cy="4808700"/>
          </a:xfrm>
          <a:prstGeom prst="rect">
            <a:avLst/>
          </a:prstGeom>
        </p:spPr>
        <p:txBody>
          <a:bodyPr anchorCtr="0" anchor="t" bIns="91425" lIns="91425" spcFirstLastPara="1" rIns="91425" wrap="square" tIns="91425">
            <a:normAutofit/>
          </a:bodyPr>
          <a:lstStyle/>
          <a:p>
            <a:pPr indent="0" lvl="0" marL="0" rtl="0" algn="l">
              <a:lnSpc>
                <a:spcPct val="115000"/>
              </a:lnSpc>
              <a:spcBef>
                <a:spcPts val="0"/>
              </a:spcBef>
              <a:spcAft>
                <a:spcPts val="0"/>
              </a:spcAft>
              <a:buNone/>
            </a:pPr>
            <a:r>
              <a:rPr lang="en">
                <a:solidFill>
                  <a:schemeClr val="dk1"/>
                </a:solidFill>
                <a:highlight>
                  <a:srgbClr val="000000"/>
                </a:highlight>
                <a:latin typeface="Verdana"/>
                <a:ea typeface="Verdana"/>
                <a:cs typeface="Verdana"/>
                <a:sym typeface="Verdana"/>
              </a:rPr>
              <a:t>About Madhav Gadgil:</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Madhav Gadgil was </a:t>
            </a:r>
            <a:r>
              <a:rPr lang="en">
                <a:solidFill>
                  <a:srgbClr val="FFFF00"/>
                </a:solidFill>
                <a:highlight>
                  <a:srgbClr val="000000"/>
                </a:highlight>
                <a:latin typeface="Verdana"/>
                <a:ea typeface="Verdana"/>
                <a:cs typeface="Verdana"/>
                <a:sym typeface="Verdana"/>
              </a:rPr>
              <a:t>born in 1942 in Pune </a:t>
            </a:r>
            <a:r>
              <a:rPr lang="en">
                <a:solidFill>
                  <a:schemeClr val="dk1"/>
                </a:solidFill>
                <a:highlight>
                  <a:srgbClr val="000000"/>
                </a:highlight>
                <a:latin typeface="Verdana"/>
                <a:ea typeface="Verdana"/>
                <a:cs typeface="Verdana"/>
                <a:sym typeface="Verdana"/>
              </a:rPr>
              <a:t>and is a leading voice in </a:t>
            </a:r>
            <a:r>
              <a:rPr lang="en">
                <a:solidFill>
                  <a:srgbClr val="FFFF00"/>
                </a:solidFill>
                <a:highlight>
                  <a:srgbClr val="000000"/>
                </a:highlight>
                <a:latin typeface="Verdana"/>
                <a:ea typeface="Verdana"/>
                <a:cs typeface="Verdana"/>
                <a:sym typeface="Verdana"/>
              </a:rPr>
              <a:t>ecology and environmental protection</a:t>
            </a:r>
            <a:r>
              <a:rPr lang="en">
                <a:solidFill>
                  <a:schemeClr val="dk1"/>
                </a:solidFill>
                <a:highlight>
                  <a:srgbClr val="000000"/>
                </a:highlight>
                <a:latin typeface="Verdana"/>
                <a:ea typeface="Verdana"/>
                <a:cs typeface="Verdana"/>
                <a:sym typeface="Verdana"/>
              </a:rPr>
              <a:t> in India</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He </a:t>
            </a:r>
            <a:r>
              <a:rPr lang="en">
                <a:solidFill>
                  <a:srgbClr val="FFFF00"/>
                </a:solidFill>
                <a:highlight>
                  <a:srgbClr val="000000"/>
                </a:highlight>
                <a:latin typeface="Verdana"/>
                <a:ea typeface="Verdana"/>
                <a:cs typeface="Verdana"/>
                <a:sym typeface="Verdana"/>
              </a:rPr>
              <a:t>founded the Centre for Ecological Sciences </a:t>
            </a:r>
            <a:r>
              <a:rPr lang="en">
                <a:solidFill>
                  <a:schemeClr val="dk1"/>
                </a:solidFill>
                <a:highlight>
                  <a:srgbClr val="000000"/>
                </a:highlight>
                <a:latin typeface="Verdana"/>
                <a:ea typeface="Verdana"/>
                <a:cs typeface="Verdana"/>
                <a:sym typeface="Verdana"/>
              </a:rPr>
              <a:t>at the Indian Institute of Science in 1982</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60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His </a:t>
            </a:r>
            <a:r>
              <a:rPr lang="en">
                <a:solidFill>
                  <a:srgbClr val="FFFF00"/>
                </a:solidFill>
                <a:highlight>
                  <a:srgbClr val="000000"/>
                </a:highlight>
                <a:latin typeface="Verdana"/>
                <a:ea typeface="Verdana"/>
                <a:cs typeface="Verdana"/>
                <a:sym typeface="Verdana"/>
              </a:rPr>
              <a:t>efforts contributed to the establishment of the Nilgiri Biosphere Reserve </a:t>
            </a:r>
            <a:r>
              <a:rPr lang="en">
                <a:solidFill>
                  <a:schemeClr val="dk1"/>
                </a:solidFill>
                <a:highlight>
                  <a:srgbClr val="000000"/>
                </a:highlight>
                <a:latin typeface="Verdana"/>
                <a:ea typeface="Verdana"/>
                <a:cs typeface="Verdana"/>
                <a:sym typeface="Verdana"/>
              </a:rPr>
              <a:t>in 1986</a:t>
            </a:r>
            <a:endParaRPr>
              <a:solidFill>
                <a:schemeClr val="dk1"/>
              </a:solidFill>
              <a:highlight>
                <a:srgbClr val="000000"/>
              </a:highlight>
              <a:latin typeface="Verdana"/>
              <a:ea typeface="Verdana"/>
              <a:cs typeface="Verdana"/>
              <a:sym typeface="Verdana"/>
            </a:endParaRPr>
          </a:p>
        </p:txBody>
      </p:sp>
      <p:pic>
        <p:nvPicPr>
          <p:cNvPr id="355" name="Google Shape;355;p66"/>
          <p:cNvPicPr preferRelativeResize="0"/>
          <p:nvPr/>
        </p:nvPicPr>
        <p:blipFill>
          <a:blip r:embed="rId3">
            <a:alphaModFix/>
          </a:blip>
          <a:stretch>
            <a:fillRect/>
          </a:stretch>
        </p:blipFill>
        <p:spPr>
          <a:xfrm>
            <a:off x="152400" y="152400"/>
            <a:ext cx="3144501" cy="2218797"/>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359" name="Shape 359"/>
        <p:cNvGrpSpPr/>
        <p:nvPr/>
      </p:nvGrpSpPr>
      <p:grpSpPr>
        <a:xfrm>
          <a:off x="0" y="0"/>
          <a:ext cx="0" cy="0"/>
          <a:chOff x="0" y="0"/>
          <a:chExt cx="0" cy="0"/>
        </a:xfrm>
      </p:grpSpPr>
      <p:sp>
        <p:nvSpPr>
          <p:cNvPr id="360" name="Google Shape;360;p67"/>
          <p:cNvSpPr txBox="1"/>
          <p:nvPr>
            <p:ph idx="1" type="body"/>
          </p:nvPr>
        </p:nvSpPr>
        <p:spPr>
          <a:xfrm>
            <a:off x="3266675" y="162325"/>
            <a:ext cx="5565600" cy="4808700"/>
          </a:xfrm>
          <a:prstGeom prst="rect">
            <a:avLst/>
          </a:prstGeom>
        </p:spPr>
        <p:txBody>
          <a:bodyPr anchorCtr="0" anchor="t" bIns="91425" lIns="91425" spcFirstLastPara="1" rIns="91425" wrap="square" tIns="91425">
            <a:normAutofit/>
          </a:bodyPr>
          <a:lstStyle/>
          <a:p>
            <a:pPr indent="-342900" lvl="0" marL="457200" rtl="0" algn="l">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He </a:t>
            </a:r>
            <a:r>
              <a:rPr lang="en">
                <a:solidFill>
                  <a:srgbClr val="FFFF00"/>
                </a:solidFill>
                <a:highlight>
                  <a:srgbClr val="000000"/>
                </a:highlight>
                <a:latin typeface="Verdana"/>
                <a:ea typeface="Verdana"/>
                <a:cs typeface="Verdana"/>
                <a:sym typeface="Verdana"/>
              </a:rPr>
              <a:t>chaired the Western Ghats Expert Ecology Panel </a:t>
            </a:r>
            <a:r>
              <a:rPr lang="en">
                <a:solidFill>
                  <a:schemeClr val="dk1"/>
                </a:solidFill>
                <a:highlight>
                  <a:srgbClr val="000000"/>
                </a:highlight>
                <a:latin typeface="Verdana"/>
                <a:ea typeface="Verdana"/>
                <a:cs typeface="Verdana"/>
                <a:sym typeface="Verdana"/>
              </a:rPr>
              <a:t>and </a:t>
            </a:r>
            <a:r>
              <a:rPr lang="en">
                <a:solidFill>
                  <a:srgbClr val="FFFF00"/>
                </a:solidFill>
                <a:highlight>
                  <a:srgbClr val="000000"/>
                </a:highlight>
                <a:latin typeface="Verdana"/>
                <a:ea typeface="Verdana"/>
                <a:cs typeface="Verdana"/>
                <a:sym typeface="Verdana"/>
              </a:rPr>
              <a:t>recommended graded ecological sensitivity </a:t>
            </a:r>
            <a:r>
              <a:rPr lang="en">
                <a:solidFill>
                  <a:schemeClr val="dk1"/>
                </a:solidFill>
                <a:highlight>
                  <a:srgbClr val="000000"/>
                </a:highlight>
                <a:latin typeface="Verdana"/>
                <a:ea typeface="Verdana"/>
                <a:cs typeface="Verdana"/>
                <a:sym typeface="Verdana"/>
              </a:rPr>
              <a:t>for the entire Western Ghats</a:t>
            </a:r>
            <a:endParaRPr>
              <a:solidFill>
                <a:schemeClr val="dk1"/>
              </a:solidFill>
              <a:highlight>
                <a:srgbClr val="000000"/>
              </a:highlight>
              <a:latin typeface="Verdana"/>
              <a:ea typeface="Verdana"/>
              <a:cs typeface="Verdana"/>
              <a:sym typeface="Verdana"/>
            </a:endParaRPr>
          </a:p>
          <a:p>
            <a:pPr indent="-342900" lvl="0" marL="457200" rtl="0" algn="l">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He played a </a:t>
            </a:r>
            <a:r>
              <a:rPr lang="en">
                <a:solidFill>
                  <a:srgbClr val="FFFF00"/>
                </a:solidFill>
                <a:highlight>
                  <a:srgbClr val="000000"/>
                </a:highlight>
                <a:latin typeface="Verdana"/>
                <a:ea typeface="Verdana"/>
                <a:cs typeface="Verdana"/>
                <a:sym typeface="Verdana"/>
              </a:rPr>
              <a:t>key role in shaping India’s Biological Diversity Act </a:t>
            </a:r>
            <a:r>
              <a:rPr lang="en">
                <a:solidFill>
                  <a:schemeClr val="dk1"/>
                </a:solidFill>
                <a:highlight>
                  <a:srgbClr val="000000"/>
                </a:highlight>
                <a:latin typeface="Verdana"/>
                <a:ea typeface="Verdana"/>
                <a:cs typeface="Verdana"/>
                <a:sym typeface="Verdana"/>
              </a:rPr>
              <a:t>and contributed to the implementation of the Forest Rights Act</a:t>
            </a:r>
            <a:endParaRPr>
              <a:solidFill>
                <a:schemeClr val="dk1"/>
              </a:solidFill>
              <a:highlight>
                <a:srgbClr val="000000"/>
              </a:highlight>
              <a:latin typeface="Verdana"/>
              <a:ea typeface="Verdana"/>
              <a:cs typeface="Verdana"/>
              <a:sym typeface="Verdana"/>
            </a:endParaRPr>
          </a:p>
          <a:p>
            <a:pPr indent="-342900" lvl="0" marL="457200" rtl="0" algn="l">
              <a:spcBef>
                <a:spcPts val="600"/>
              </a:spcBef>
              <a:spcAft>
                <a:spcPts val="60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He </a:t>
            </a:r>
            <a:r>
              <a:rPr lang="en">
                <a:solidFill>
                  <a:srgbClr val="FFFF00"/>
                </a:solidFill>
                <a:highlight>
                  <a:srgbClr val="000000"/>
                </a:highlight>
                <a:latin typeface="Verdana"/>
                <a:ea typeface="Verdana"/>
                <a:cs typeface="Verdana"/>
                <a:sym typeface="Verdana"/>
              </a:rPr>
              <a:t>received major awards including</a:t>
            </a:r>
            <a:r>
              <a:rPr lang="en">
                <a:solidFill>
                  <a:schemeClr val="dk1"/>
                </a:solidFill>
                <a:highlight>
                  <a:srgbClr val="000000"/>
                </a:highlight>
                <a:latin typeface="Verdana"/>
                <a:ea typeface="Verdana"/>
                <a:cs typeface="Verdana"/>
                <a:sym typeface="Verdana"/>
              </a:rPr>
              <a:t> Padma Shri, Padma Bhushan, Tyler Prize, Volvo Environment Prize, and UNEP’s Champions of the Earth award</a:t>
            </a:r>
            <a:endParaRPr>
              <a:solidFill>
                <a:schemeClr val="dk1"/>
              </a:solidFill>
              <a:highlight>
                <a:srgbClr val="000000"/>
              </a:highlight>
              <a:latin typeface="Verdana"/>
              <a:ea typeface="Verdana"/>
              <a:cs typeface="Verdana"/>
              <a:sym typeface="Verdana"/>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364" name="Shape 364"/>
        <p:cNvGrpSpPr/>
        <p:nvPr/>
      </p:nvGrpSpPr>
      <p:grpSpPr>
        <a:xfrm>
          <a:off x="0" y="0"/>
          <a:ext cx="0" cy="0"/>
          <a:chOff x="0" y="0"/>
          <a:chExt cx="0" cy="0"/>
        </a:xfrm>
      </p:grpSpPr>
      <p:sp>
        <p:nvSpPr>
          <p:cNvPr id="365" name="Google Shape;365;p68"/>
          <p:cNvSpPr txBox="1"/>
          <p:nvPr>
            <p:ph idx="1" type="body"/>
          </p:nvPr>
        </p:nvSpPr>
        <p:spPr>
          <a:xfrm>
            <a:off x="3246400" y="162325"/>
            <a:ext cx="5586000" cy="4808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solidFill>
                  <a:schemeClr val="dk1"/>
                </a:solidFill>
                <a:highlight>
                  <a:srgbClr val="000000"/>
                </a:highlight>
                <a:latin typeface="Verdana"/>
                <a:ea typeface="Verdana"/>
                <a:cs typeface="Verdana"/>
                <a:sym typeface="Verdana"/>
              </a:rPr>
              <a:t>Pravasi Bharatiya Divas:</a:t>
            </a:r>
            <a:endParaRPr>
              <a:solidFill>
                <a:schemeClr val="dk1"/>
              </a:solidFill>
              <a:highlight>
                <a:srgbClr val="000000"/>
              </a:highlight>
              <a:latin typeface="Verdana"/>
              <a:ea typeface="Verdana"/>
              <a:cs typeface="Verdana"/>
              <a:sym typeface="Verdana"/>
            </a:endParaRPr>
          </a:p>
          <a:p>
            <a:pPr indent="0" lvl="0" marL="0" rtl="0" algn="l">
              <a:spcBef>
                <a:spcPts val="1200"/>
              </a:spcBef>
              <a:spcAft>
                <a:spcPts val="1200"/>
              </a:spcAft>
              <a:buNone/>
            </a:pPr>
            <a:r>
              <a:rPr lang="en">
                <a:solidFill>
                  <a:schemeClr val="dk1"/>
                </a:solidFill>
                <a:highlight>
                  <a:srgbClr val="000000"/>
                </a:highlight>
                <a:latin typeface="Verdana"/>
                <a:ea typeface="Verdana"/>
                <a:cs typeface="Verdana"/>
                <a:sym typeface="Verdana"/>
              </a:rPr>
              <a:t>Context: </a:t>
            </a:r>
            <a:r>
              <a:rPr lang="en">
                <a:solidFill>
                  <a:srgbClr val="FFFF00"/>
                </a:solidFill>
                <a:highlight>
                  <a:srgbClr val="000000"/>
                </a:highlight>
                <a:latin typeface="Verdana"/>
                <a:ea typeface="Verdana"/>
                <a:cs typeface="Verdana"/>
                <a:sym typeface="Verdana"/>
              </a:rPr>
              <a:t>On Pravasi Bharatiya Divas (PBD), the PM highlighted the role of the Indian diaspora</a:t>
            </a:r>
            <a:r>
              <a:rPr lang="en">
                <a:solidFill>
                  <a:schemeClr val="dk1"/>
                </a:solidFill>
                <a:highlight>
                  <a:srgbClr val="000000"/>
                </a:highlight>
                <a:latin typeface="Verdana"/>
                <a:ea typeface="Verdana"/>
                <a:cs typeface="Verdana"/>
                <a:sym typeface="Verdana"/>
              </a:rPr>
              <a:t> as cultural ambassadors (Rashtradoots). PBD is a </a:t>
            </a:r>
            <a:r>
              <a:rPr lang="en">
                <a:solidFill>
                  <a:srgbClr val="FFFF00"/>
                </a:solidFill>
                <a:highlight>
                  <a:srgbClr val="000000"/>
                </a:highlight>
                <a:latin typeface="Verdana"/>
                <a:ea typeface="Verdana"/>
                <a:cs typeface="Verdana"/>
                <a:sym typeface="Verdana"/>
              </a:rPr>
              <a:t>biennial flagship event celebrated on 9th January,</a:t>
            </a:r>
            <a:r>
              <a:rPr lang="en">
                <a:solidFill>
                  <a:schemeClr val="dk1"/>
                </a:solidFill>
                <a:highlight>
                  <a:srgbClr val="000000"/>
                </a:highlight>
                <a:latin typeface="Verdana"/>
                <a:ea typeface="Verdana"/>
                <a:cs typeface="Verdana"/>
                <a:sym typeface="Verdana"/>
              </a:rPr>
              <a:t> the day in 1915 when Mahatma Gandhi returned to India from South Africa.</a:t>
            </a:r>
            <a:endParaRPr>
              <a:solidFill>
                <a:schemeClr val="dk1"/>
              </a:solidFill>
              <a:highlight>
                <a:srgbClr val="000000"/>
              </a:highlight>
              <a:latin typeface="Verdana"/>
              <a:ea typeface="Verdana"/>
              <a:cs typeface="Verdana"/>
              <a:sym typeface="Verdana"/>
            </a:endParaRPr>
          </a:p>
        </p:txBody>
      </p:sp>
      <p:pic>
        <p:nvPicPr>
          <p:cNvPr id="366" name="Google Shape;366;p68"/>
          <p:cNvPicPr preferRelativeResize="0"/>
          <p:nvPr/>
        </p:nvPicPr>
        <p:blipFill>
          <a:blip r:embed="rId3">
            <a:alphaModFix/>
          </a:blip>
          <a:stretch>
            <a:fillRect/>
          </a:stretch>
        </p:blipFill>
        <p:spPr>
          <a:xfrm>
            <a:off x="152400" y="152400"/>
            <a:ext cx="2769350" cy="2769350"/>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370" name="Shape 370"/>
        <p:cNvGrpSpPr/>
        <p:nvPr/>
      </p:nvGrpSpPr>
      <p:grpSpPr>
        <a:xfrm>
          <a:off x="0" y="0"/>
          <a:ext cx="0" cy="0"/>
          <a:chOff x="0" y="0"/>
          <a:chExt cx="0" cy="0"/>
        </a:xfrm>
      </p:grpSpPr>
      <p:sp>
        <p:nvSpPr>
          <p:cNvPr id="371" name="Google Shape;371;p69"/>
          <p:cNvSpPr txBox="1"/>
          <p:nvPr>
            <p:ph idx="1" type="body"/>
          </p:nvPr>
        </p:nvSpPr>
        <p:spPr>
          <a:xfrm>
            <a:off x="3794225" y="167400"/>
            <a:ext cx="5261400" cy="4905000"/>
          </a:xfrm>
          <a:prstGeom prst="rect">
            <a:avLst/>
          </a:prstGeom>
        </p:spPr>
        <p:txBody>
          <a:bodyPr anchorCtr="0" anchor="t" bIns="91425" lIns="91425" spcFirstLastPara="1" rIns="91425" wrap="square" tIns="91425">
            <a:normAutofit/>
          </a:bodyPr>
          <a:lstStyle/>
          <a:p>
            <a:pPr indent="0" lvl="0" marL="0" rtl="0" algn="l">
              <a:lnSpc>
                <a:spcPct val="115000"/>
              </a:lnSpc>
              <a:spcBef>
                <a:spcPts val="0"/>
              </a:spcBef>
              <a:spcAft>
                <a:spcPts val="0"/>
              </a:spcAft>
              <a:buNone/>
            </a:pPr>
            <a:r>
              <a:rPr lang="en">
                <a:solidFill>
                  <a:schemeClr val="dk1"/>
                </a:solidFill>
                <a:highlight>
                  <a:srgbClr val="000000"/>
                </a:highlight>
                <a:latin typeface="Verdana"/>
                <a:ea typeface="Verdana"/>
                <a:cs typeface="Verdana"/>
                <a:sym typeface="Verdana"/>
              </a:rPr>
              <a:t>About Pravasi Bharatiya Divas:</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Pravasi Bharatiya Diwas is celebrated on 9th January to </a:t>
            </a:r>
            <a:r>
              <a:rPr lang="en">
                <a:solidFill>
                  <a:srgbClr val="FFFF00"/>
                </a:solidFill>
                <a:highlight>
                  <a:srgbClr val="000000"/>
                </a:highlight>
                <a:latin typeface="Verdana"/>
                <a:ea typeface="Verdana"/>
                <a:cs typeface="Verdana"/>
                <a:sym typeface="Verdana"/>
              </a:rPr>
              <a:t>honour the global Indian diaspora and its role as a bridge</a:t>
            </a:r>
            <a:r>
              <a:rPr lang="en">
                <a:solidFill>
                  <a:schemeClr val="dk1"/>
                </a:solidFill>
                <a:highlight>
                  <a:srgbClr val="000000"/>
                </a:highlight>
                <a:latin typeface="Verdana"/>
                <a:ea typeface="Verdana"/>
                <a:cs typeface="Verdana"/>
                <a:sym typeface="Verdana"/>
              </a:rPr>
              <a:t> between India and the world</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It is the </a:t>
            </a:r>
            <a:r>
              <a:rPr lang="en">
                <a:solidFill>
                  <a:srgbClr val="FFFF00"/>
                </a:solidFill>
                <a:highlight>
                  <a:srgbClr val="000000"/>
                </a:highlight>
                <a:latin typeface="Verdana"/>
                <a:ea typeface="Verdana"/>
                <a:cs typeface="Verdana"/>
                <a:sym typeface="Verdana"/>
              </a:rPr>
              <a:t>flagship outreach programme of the Ministry of External Affairs</a:t>
            </a:r>
            <a:r>
              <a:rPr lang="en">
                <a:solidFill>
                  <a:schemeClr val="dk1"/>
                </a:solidFill>
                <a:highlight>
                  <a:srgbClr val="000000"/>
                </a:highlight>
                <a:latin typeface="Verdana"/>
                <a:ea typeface="Verdana"/>
                <a:cs typeface="Verdana"/>
                <a:sym typeface="Verdana"/>
              </a:rPr>
              <a:t> to engage the Indian diaspora and showcase India’s diversity and development</a:t>
            </a:r>
            <a:endParaRPr>
              <a:solidFill>
                <a:schemeClr val="dk1"/>
              </a:solidFill>
              <a:highlight>
                <a:srgbClr val="000000"/>
              </a:highlight>
              <a:latin typeface="Verdana"/>
              <a:ea typeface="Verdana"/>
              <a:cs typeface="Verdana"/>
              <a:sym typeface="Verdana"/>
            </a:endParaRPr>
          </a:p>
          <a:p>
            <a:pPr indent="-342900" lvl="0" marL="457200" rtl="0" algn="l">
              <a:lnSpc>
                <a:spcPct val="115000"/>
              </a:lnSpc>
              <a:spcBef>
                <a:spcPts val="600"/>
              </a:spcBef>
              <a:spcAft>
                <a:spcPts val="600"/>
              </a:spcAft>
              <a:buClr>
                <a:schemeClr val="dk1"/>
              </a:buClr>
              <a:buSzPts val="1800"/>
              <a:buFont typeface="Verdana"/>
              <a:buChar char="❖"/>
            </a:pPr>
            <a:r>
              <a:rPr lang="en">
                <a:solidFill>
                  <a:srgbClr val="FFFF00"/>
                </a:solidFill>
                <a:highlight>
                  <a:srgbClr val="000000"/>
                </a:highlight>
                <a:latin typeface="Verdana"/>
                <a:ea typeface="Verdana"/>
                <a:cs typeface="Verdana"/>
                <a:sym typeface="Verdana"/>
              </a:rPr>
              <a:t>Since 2015, it has been a biennial, theme-based convention</a:t>
            </a:r>
            <a:r>
              <a:rPr lang="en">
                <a:solidFill>
                  <a:schemeClr val="dk1"/>
                </a:solidFill>
                <a:highlight>
                  <a:srgbClr val="000000"/>
                </a:highlight>
                <a:latin typeface="Verdana"/>
                <a:ea typeface="Verdana"/>
                <a:cs typeface="Verdana"/>
                <a:sym typeface="Verdana"/>
              </a:rPr>
              <a:t> for focused dialogue, engagement and networking</a:t>
            </a:r>
            <a:endParaRPr>
              <a:solidFill>
                <a:schemeClr val="dk1"/>
              </a:solidFill>
              <a:highlight>
                <a:srgbClr val="000000"/>
              </a:highlight>
              <a:latin typeface="Verdana"/>
              <a:ea typeface="Verdana"/>
              <a:cs typeface="Verdana"/>
              <a:sym typeface="Verdana"/>
            </a:endParaRPr>
          </a:p>
        </p:txBody>
      </p:sp>
      <p:pic>
        <p:nvPicPr>
          <p:cNvPr id="372" name="Google Shape;372;p69"/>
          <p:cNvPicPr preferRelativeResize="0"/>
          <p:nvPr/>
        </p:nvPicPr>
        <p:blipFill>
          <a:blip r:embed="rId3">
            <a:alphaModFix/>
          </a:blip>
          <a:stretch>
            <a:fillRect/>
          </a:stretch>
        </p:blipFill>
        <p:spPr>
          <a:xfrm>
            <a:off x="0" y="179075"/>
            <a:ext cx="3593025" cy="1880350"/>
          </a:xfrm>
          <a:prstGeom prst="rect">
            <a:avLst/>
          </a:prstGeom>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376" name="Shape 376"/>
        <p:cNvGrpSpPr/>
        <p:nvPr/>
      </p:nvGrpSpPr>
      <p:grpSpPr>
        <a:xfrm>
          <a:off x="0" y="0"/>
          <a:ext cx="0" cy="0"/>
          <a:chOff x="0" y="0"/>
          <a:chExt cx="0" cy="0"/>
        </a:xfrm>
      </p:grpSpPr>
      <p:sp>
        <p:nvSpPr>
          <p:cNvPr id="377" name="Google Shape;377;p70"/>
          <p:cNvSpPr txBox="1"/>
          <p:nvPr>
            <p:ph idx="1" type="body"/>
          </p:nvPr>
        </p:nvSpPr>
        <p:spPr>
          <a:xfrm>
            <a:off x="2962325" y="81150"/>
            <a:ext cx="6117600" cy="49812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It </a:t>
            </a:r>
            <a:r>
              <a:rPr lang="en">
                <a:solidFill>
                  <a:srgbClr val="FFFF00"/>
                </a:solidFill>
                <a:highlight>
                  <a:srgbClr val="000000"/>
                </a:highlight>
                <a:latin typeface="Verdana"/>
                <a:ea typeface="Verdana"/>
                <a:cs typeface="Verdana"/>
                <a:sym typeface="Verdana"/>
              </a:rPr>
              <a:t>commemorates Mahatma Gandhi’s return to India in 1915 from South Africa,</a:t>
            </a:r>
            <a:r>
              <a:rPr lang="en">
                <a:solidFill>
                  <a:schemeClr val="dk1"/>
                </a:solidFill>
                <a:highlight>
                  <a:srgbClr val="000000"/>
                </a:highlight>
                <a:latin typeface="Verdana"/>
                <a:ea typeface="Verdana"/>
                <a:cs typeface="Verdana"/>
                <a:sym typeface="Verdana"/>
              </a:rPr>
              <a:t> symbolising diaspora contributions to the freedom struggle</a:t>
            </a:r>
            <a:endParaRPr>
              <a:solidFill>
                <a:schemeClr val="dk1"/>
              </a:solidFill>
              <a:highlight>
                <a:srgbClr val="000000"/>
              </a:highlight>
              <a:latin typeface="Verdana"/>
              <a:ea typeface="Verdana"/>
              <a:cs typeface="Verdana"/>
              <a:sym typeface="Verdana"/>
            </a:endParaRPr>
          </a:p>
          <a:p>
            <a:pPr indent="-342900" lvl="0" marL="457200" rtl="0" algn="l">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It was</a:t>
            </a:r>
            <a:r>
              <a:rPr lang="en">
                <a:solidFill>
                  <a:srgbClr val="FFFF00"/>
                </a:solidFill>
                <a:highlight>
                  <a:srgbClr val="000000"/>
                </a:highlight>
                <a:latin typeface="Verdana"/>
                <a:ea typeface="Verdana"/>
                <a:cs typeface="Verdana"/>
                <a:sym typeface="Verdana"/>
              </a:rPr>
              <a:t> instituted in 2003 under Atal Bihari Vajpayee </a:t>
            </a:r>
            <a:r>
              <a:rPr lang="en">
                <a:solidFill>
                  <a:schemeClr val="dk1"/>
                </a:solidFill>
                <a:highlight>
                  <a:srgbClr val="000000"/>
                </a:highlight>
                <a:latin typeface="Verdana"/>
                <a:ea typeface="Verdana"/>
                <a:cs typeface="Verdana"/>
                <a:sym typeface="Verdana"/>
              </a:rPr>
              <a:t>to ensure structured and sustained diaspora engagement</a:t>
            </a:r>
            <a:endParaRPr>
              <a:solidFill>
                <a:schemeClr val="dk1"/>
              </a:solidFill>
              <a:highlight>
                <a:srgbClr val="000000"/>
              </a:highlight>
              <a:latin typeface="Verdana"/>
              <a:ea typeface="Verdana"/>
              <a:cs typeface="Verdana"/>
              <a:sym typeface="Verdana"/>
            </a:endParaRPr>
          </a:p>
          <a:p>
            <a:pPr indent="-342900" lvl="0" marL="457200" rtl="0" algn="l">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It </a:t>
            </a:r>
            <a:r>
              <a:rPr lang="en">
                <a:solidFill>
                  <a:srgbClr val="FFFF00"/>
                </a:solidFill>
                <a:highlight>
                  <a:srgbClr val="000000"/>
                </a:highlight>
                <a:latin typeface="Verdana"/>
                <a:ea typeface="Verdana"/>
                <a:cs typeface="Verdana"/>
                <a:sym typeface="Verdana"/>
              </a:rPr>
              <a:t>aims to recognise diaspora contributions, enhance India’s global image</a:t>
            </a:r>
            <a:r>
              <a:rPr lang="en">
                <a:solidFill>
                  <a:schemeClr val="dk1"/>
                </a:solidFill>
                <a:highlight>
                  <a:srgbClr val="000000"/>
                </a:highlight>
                <a:latin typeface="Verdana"/>
                <a:ea typeface="Verdana"/>
                <a:cs typeface="Verdana"/>
                <a:sym typeface="Verdana"/>
              </a:rPr>
              <a:t>, support national causes and overseas Indian welfare.</a:t>
            </a:r>
            <a:endParaRPr>
              <a:solidFill>
                <a:schemeClr val="dk1"/>
              </a:solidFill>
              <a:highlight>
                <a:srgbClr val="000000"/>
              </a:highlight>
              <a:latin typeface="Verdana"/>
              <a:ea typeface="Verdana"/>
              <a:cs typeface="Verdana"/>
              <a:sym typeface="Verdana"/>
            </a:endParaRPr>
          </a:p>
          <a:p>
            <a:pPr indent="-342900" lvl="0" marL="457200" rtl="0" algn="l">
              <a:spcBef>
                <a:spcPts val="600"/>
              </a:spcBef>
              <a:spcAft>
                <a:spcPts val="60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 </a:t>
            </a:r>
            <a:r>
              <a:rPr lang="en">
                <a:solidFill>
                  <a:srgbClr val="FFFF00"/>
                </a:solidFill>
                <a:highlight>
                  <a:srgbClr val="000000"/>
                </a:highlight>
                <a:latin typeface="Verdana"/>
                <a:ea typeface="Verdana"/>
                <a:cs typeface="Verdana"/>
                <a:sym typeface="Verdana"/>
              </a:rPr>
              <a:t>Pravasi Bharatiya Samman Award (PBSA) is the highest honour for NRIs, OCIs and diaspora </a:t>
            </a:r>
            <a:r>
              <a:rPr lang="en">
                <a:solidFill>
                  <a:schemeClr val="dk1"/>
                </a:solidFill>
                <a:highlight>
                  <a:srgbClr val="000000"/>
                </a:highlight>
                <a:latin typeface="Verdana"/>
                <a:ea typeface="Verdana"/>
                <a:cs typeface="Verdana"/>
                <a:sym typeface="Verdana"/>
              </a:rPr>
              <a:t>organisations for their contributions to India and global community</a:t>
            </a:r>
            <a:endParaRPr>
              <a:solidFill>
                <a:schemeClr val="dk1"/>
              </a:solidFill>
              <a:highlight>
                <a:srgbClr val="000000"/>
              </a:highlight>
              <a:latin typeface="Verdana"/>
              <a:ea typeface="Verdana"/>
              <a:cs typeface="Verdana"/>
              <a:sym typeface="Verdana"/>
            </a:endParaRPr>
          </a:p>
        </p:txBody>
      </p:sp>
      <p:pic>
        <p:nvPicPr>
          <p:cNvPr id="378" name="Google Shape;378;p70"/>
          <p:cNvPicPr preferRelativeResize="0"/>
          <p:nvPr/>
        </p:nvPicPr>
        <p:blipFill>
          <a:blip r:embed="rId3">
            <a:alphaModFix/>
          </a:blip>
          <a:stretch>
            <a:fillRect/>
          </a:stretch>
        </p:blipFill>
        <p:spPr>
          <a:xfrm>
            <a:off x="152400" y="152400"/>
            <a:ext cx="2657525" cy="1493191"/>
          </a:xfrm>
          <a:prstGeom prst="rect">
            <a:avLst/>
          </a:prstGeom>
          <a:noFill/>
          <a:ln>
            <a:noFill/>
          </a:ln>
        </p:spPr>
      </p:pic>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382" name="Shape 382"/>
        <p:cNvGrpSpPr/>
        <p:nvPr/>
      </p:nvGrpSpPr>
      <p:grpSpPr>
        <a:xfrm>
          <a:off x="0" y="0"/>
          <a:ext cx="0" cy="0"/>
          <a:chOff x="0" y="0"/>
          <a:chExt cx="0" cy="0"/>
        </a:xfrm>
      </p:grpSpPr>
      <p:sp>
        <p:nvSpPr>
          <p:cNvPr id="383" name="Google Shape;383;p71"/>
          <p:cNvSpPr txBox="1"/>
          <p:nvPr>
            <p:ph idx="1" type="body"/>
          </p:nvPr>
        </p:nvSpPr>
        <p:spPr>
          <a:xfrm>
            <a:off x="311700" y="162325"/>
            <a:ext cx="8520600" cy="48087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solidFill>
                <a:schemeClr val="dk1"/>
              </a:solidFill>
              <a:highlight>
                <a:srgbClr val="000000"/>
              </a:highlight>
              <a:latin typeface="Verdana"/>
              <a:ea typeface="Verdana"/>
              <a:cs typeface="Verdana"/>
              <a:sym typeface="Verdana"/>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80" name="Shape 80"/>
        <p:cNvGrpSpPr/>
        <p:nvPr/>
      </p:nvGrpSpPr>
      <p:grpSpPr>
        <a:xfrm>
          <a:off x="0" y="0"/>
          <a:ext cx="0" cy="0"/>
          <a:chOff x="0" y="0"/>
          <a:chExt cx="0" cy="0"/>
        </a:xfrm>
      </p:grpSpPr>
      <p:sp>
        <p:nvSpPr>
          <p:cNvPr id="81" name="Google Shape;81;p18"/>
          <p:cNvSpPr txBox="1"/>
          <p:nvPr>
            <p:ph idx="1" type="body"/>
          </p:nvPr>
        </p:nvSpPr>
        <p:spPr>
          <a:xfrm>
            <a:off x="3155075" y="162325"/>
            <a:ext cx="5677200" cy="4808700"/>
          </a:xfrm>
          <a:prstGeom prst="rect">
            <a:avLst/>
          </a:prstGeom>
        </p:spPr>
        <p:txBody>
          <a:bodyPr anchorCtr="0" anchor="t" bIns="91425" lIns="91425" spcFirstLastPara="1" rIns="91425" wrap="square" tIns="91425">
            <a:normAutofit/>
          </a:bodyPr>
          <a:lstStyle/>
          <a:p>
            <a:pPr indent="-342900" lvl="0" marL="457200" rtl="0" algn="l">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On </a:t>
            </a:r>
            <a:r>
              <a:rPr lang="en">
                <a:solidFill>
                  <a:srgbClr val="FFFF00"/>
                </a:solidFill>
                <a:highlight>
                  <a:srgbClr val="000000"/>
                </a:highlight>
                <a:latin typeface="Verdana"/>
                <a:ea typeface="Verdana"/>
                <a:cs typeface="Verdana"/>
                <a:sym typeface="Verdana"/>
              </a:rPr>
              <a:t>24 January 1950, Rajendra Prasad declared it would be honoured equally</a:t>
            </a:r>
            <a:r>
              <a:rPr lang="en">
                <a:solidFill>
                  <a:schemeClr val="dk1"/>
                </a:solidFill>
                <a:highlight>
                  <a:srgbClr val="000000"/>
                </a:highlight>
                <a:latin typeface="Verdana"/>
                <a:ea typeface="Verdana"/>
                <a:cs typeface="Verdana"/>
                <a:sym typeface="Verdana"/>
              </a:rPr>
              <a:t> with the National Anthem Jana Gana Mana.</a:t>
            </a:r>
            <a:endParaRPr>
              <a:solidFill>
                <a:schemeClr val="dk1"/>
              </a:solidFill>
              <a:highlight>
                <a:srgbClr val="000000"/>
              </a:highlight>
              <a:latin typeface="Verdana"/>
              <a:ea typeface="Verdana"/>
              <a:cs typeface="Verdana"/>
              <a:sym typeface="Verdana"/>
            </a:endParaRPr>
          </a:p>
          <a:p>
            <a:pPr indent="-342900" lvl="0" marL="457200" rtl="0" algn="l">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Though </a:t>
            </a:r>
            <a:r>
              <a:rPr lang="en">
                <a:solidFill>
                  <a:srgbClr val="FFFF00"/>
                </a:solidFill>
                <a:highlight>
                  <a:srgbClr val="000000"/>
                </a:highlight>
                <a:latin typeface="Verdana"/>
                <a:ea typeface="Verdana"/>
                <a:cs typeface="Verdana"/>
                <a:sym typeface="Verdana"/>
              </a:rPr>
              <a:t>not mentioned in the Constitution,</a:t>
            </a:r>
            <a:r>
              <a:rPr lang="en">
                <a:solidFill>
                  <a:schemeClr val="dk1"/>
                </a:solidFill>
                <a:highlight>
                  <a:srgbClr val="000000"/>
                </a:highlight>
                <a:latin typeface="Verdana"/>
                <a:ea typeface="Verdana"/>
                <a:cs typeface="Verdana"/>
                <a:sym typeface="Verdana"/>
              </a:rPr>
              <a:t> Article 51A(a) emphasizes respect for national symbols.</a:t>
            </a:r>
            <a:endParaRPr>
              <a:solidFill>
                <a:schemeClr val="dk1"/>
              </a:solidFill>
              <a:highlight>
                <a:srgbClr val="000000"/>
              </a:highlight>
              <a:latin typeface="Verdana"/>
              <a:ea typeface="Verdana"/>
              <a:cs typeface="Verdana"/>
              <a:sym typeface="Verdana"/>
            </a:endParaRPr>
          </a:p>
          <a:p>
            <a:pPr indent="-342900" lvl="0" marL="457200" rtl="0" algn="l">
              <a:spcBef>
                <a:spcPts val="600"/>
              </a:spcBef>
              <a:spcAft>
                <a:spcPts val="60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Vande Mataram </a:t>
            </a:r>
            <a:r>
              <a:rPr lang="en">
                <a:solidFill>
                  <a:srgbClr val="FFFF00"/>
                </a:solidFill>
                <a:highlight>
                  <a:srgbClr val="000000"/>
                </a:highlight>
                <a:latin typeface="Verdana"/>
                <a:ea typeface="Verdana"/>
                <a:cs typeface="Verdana"/>
                <a:sym typeface="Verdana"/>
              </a:rPr>
              <a:t>became a powerful slogan of resistance against British</a:t>
            </a:r>
            <a:r>
              <a:rPr lang="en">
                <a:solidFill>
                  <a:schemeClr val="dk1"/>
                </a:solidFill>
                <a:highlight>
                  <a:srgbClr val="000000"/>
                </a:highlight>
                <a:latin typeface="Verdana"/>
                <a:ea typeface="Verdana"/>
                <a:cs typeface="Verdana"/>
                <a:sym typeface="Verdana"/>
              </a:rPr>
              <a:t> colonial rule.</a:t>
            </a:r>
            <a:endParaRPr>
              <a:solidFill>
                <a:schemeClr val="dk1"/>
              </a:solidFill>
              <a:highlight>
                <a:srgbClr val="000000"/>
              </a:highlight>
              <a:latin typeface="Verdana"/>
              <a:ea typeface="Verdana"/>
              <a:cs typeface="Verdana"/>
              <a:sym typeface="Verdana"/>
            </a:endParaRPr>
          </a:p>
        </p:txBody>
      </p:sp>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387" name="Shape 387"/>
        <p:cNvGrpSpPr/>
        <p:nvPr/>
      </p:nvGrpSpPr>
      <p:grpSpPr>
        <a:xfrm>
          <a:off x="0" y="0"/>
          <a:ext cx="0" cy="0"/>
          <a:chOff x="0" y="0"/>
          <a:chExt cx="0" cy="0"/>
        </a:xfrm>
      </p:grpSpPr>
      <p:sp>
        <p:nvSpPr>
          <p:cNvPr id="388" name="Google Shape;388;p72"/>
          <p:cNvSpPr txBox="1"/>
          <p:nvPr>
            <p:ph idx="1" type="body"/>
          </p:nvPr>
        </p:nvSpPr>
        <p:spPr>
          <a:xfrm>
            <a:off x="311700" y="162325"/>
            <a:ext cx="8520600" cy="48087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solidFill>
                  <a:schemeClr val="dk1"/>
                </a:solidFill>
                <a:highlight>
                  <a:srgbClr val="000000"/>
                </a:highlight>
                <a:latin typeface="Verdana"/>
                <a:ea typeface="Verdana"/>
                <a:cs typeface="Verdana"/>
                <a:sym typeface="Verdana"/>
              </a:rPr>
              <a:t>Factual pointers:</a:t>
            </a:r>
            <a:endParaRPr>
              <a:solidFill>
                <a:schemeClr val="dk1"/>
              </a:solidFill>
              <a:highlight>
                <a:srgbClr val="000000"/>
              </a:highlight>
              <a:latin typeface="Verdana"/>
              <a:ea typeface="Verdana"/>
              <a:cs typeface="Verdana"/>
              <a:sym typeface="Verdana"/>
            </a:endParaRPr>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392" name="Shape 392"/>
        <p:cNvGrpSpPr/>
        <p:nvPr/>
      </p:nvGrpSpPr>
      <p:grpSpPr>
        <a:xfrm>
          <a:off x="0" y="0"/>
          <a:ext cx="0" cy="0"/>
          <a:chOff x="0" y="0"/>
          <a:chExt cx="0" cy="0"/>
        </a:xfrm>
      </p:grpSpPr>
      <p:sp>
        <p:nvSpPr>
          <p:cNvPr id="393" name="Google Shape;393;p73"/>
          <p:cNvSpPr txBox="1"/>
          <p:nvPr>
            <p:ph idx="1" type="body"/>
          </p:nvPr>
        </p:nvSpPr>
        <p:spPr>
          <a:xfrm>
            <a:off x="311700" y="162325"/>
            <a:ext cx="8520600" cy="4808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solidFill>
                  <a:schemeClr val="dk1"/>
                </a:solidFill>
                <a:highlight>
                  <a:srgbClr val="000000"/>
                </a:highlight>
                <a:latin typeface="Verdana"/>
                <a:ea typeface="Verdana"/>
                <a:cs typeface="Verdana"/>
                <a:sym typeface="Verdana"/>
              </a:rPr>
              <a:t>Char Dham temples:</a:t>
            </a:r>
            <a:endParaRPr>
              <a:solidFill>
                <a:schemeClr val="dk1"/>
              </a:solidFill>
              <a:highlight>
                <a:srgbClr val="000000"/>
              </a:highlight>
              <a:latin typeface="Verdana"/>
              <a:ea typeface="Verdana"/>
              <a:cs typeface="Verdana"/>
              <a:sym typeface="Verdana"/>
            </a:endParaRPr>
          </a:p>
          <a:p>
            <a:pPr indent="0" lvl="0" marL="0" rtl="0" algn="l">
              <a:spcBef>
                <a:spcPts val="1200"/>
              </a:spcBef>
              <a:spcAft>
                <a:spcPts val="1200"/>
              </a:spcAft>
              <a:buNone/>
            </a:pPr>
            <a:r>
              <a:t/>
            </a:r>
            <a:endParaRPr>
              <a:solidFill>
                <a:schemeClr val="dk1"/>
              </a:solidFill>
              <a:highlight>
                <a:srgbClr val="000000"/>
              </a:highlight>
              <a:latin typeface="Verdana"/>
              <a:ea typeface="Verdana"/>
              <a:cs typeface="Verdana"/>
              <a:sym typeface="Verdana"/>
            </a:endParaRPr>
          </a:p>
        </p:txBody>
      </p:sp>
      <p:pic>
        <p:nvPicPr>
          <p:cNvPr id="394" name="Google Shape;394;p73" title="Screenshot 2026-04-17 at 7.05.22 PM.png"/>
          <p:cNvPicPr preferRelativeResize="0"/>
          <p:nvPr/>
        </p:nvPicPr>
        <p:blipFill>
          <a:blip r:embed="rId3">
            <a:alphaModFix/>
          </a:blip>
          <a:stretch>
            <a:fillRect/>
          </a:stretch>
        </p:blipFill>
        <p:spPr>
          <a:xfrm>
            <a:off x="1884775" y="776200"/>
            <a:ext cx="5561626" cy="4194826"/>
          </a:xfrm>
          <a:prstGeom prst="rect">
            <a:avLst/>
          </a:prstGeom>
          <a:noFill/>
          <a:ln>
            <a:noFill/>
          </a:ln>
        </p:spPr>
      </p:pic>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398" name="Shape 398"/>
        <p:cNvGrpSpPr/>
        <p:nvPr/>
      </p:nvGrpSpPr>
      <p:grpSpPr>
        <a:xfrm>
          <a:off x="0" y="0"/>
          <a:ext cx="0" cy="0"/>
          <a:chOff x="0" y="0"/>
          <a:chExt cx="0" cy="0"/>
        </a:xfrm>
      </p:grpSpPr>
      <p:sp>
        <p:nvSpPr>
          <p:cNvPr id="399" name="Google Shape;399;p74"/>
          <p:cNvSpPr txBox="1"/>
          <p:nvPr>
            <p:ph idx="1" type="body"/>
          </p:nvPr>
        </p:nvSpPr>
        <p:spPr>
          <a:xfrm>
            <a:off x="2881175" y="162325"/>
            <a:ext cx="5951100" cy="4808700"/>
          </a:xfrm>
          <a:prstGeom prst="rect">
            <a:avLst/>
          </a:prstGeom>
        </p:spPr>
        <p:txBody>
          <a:bodyPr anchorCtr="0" anchor="t" bIns="91425" lIns="91425" spcFirstLastPara="1" rIns="91425" wrap="square" tIns="91425">
            <a:normAutofit/>
          </a:bodyPr>
          <a:lstStyle/>
          <a:p>
            <a:pPr indent="0" lvl="0" marL="0" rtl="0" algn="l">
              <a:spcBef>
                <a:spcPts val="1200"/>
              </a:spcBef>
              <a:spcAft>
                <a:spcPts val="0"/>
              </a:spcAft>
              <a:buNone/>
            </a:pPr>
            <a:r>
              <a:rPr lang="en">
                <a:solidFill>
                  <a:schemeClr val="dk1"/>
                </a:solidFill>
                <a:highlight>
                  <a:srgbClr val="000000"/>
                </a:highlight>
                <a:latin typeface="Verdana"/>
                <a:ea typeface="Verdana"/>
                <a:cs typeface="Verdana"/>
                <a:sym typeface="Verdana"/>
              </a:rPr>
              <a:t>International Data Privacy Day:</a:t>
            </a:r>
            <a:endParaRPr>
              <a:solidFill>
                <a:schemeClr val="dk1"/>
              </a:solidFill>
              <a:highlight>
                <a:srgbClr val="000000"/>
              </a:highlight>
              <a:latin typeface="Verdana"/>
              <a:ea typeface="Verdana"/>
              <a:cs typeface="Verdana"/>
              <a:sym typeface="Verdana"/>
            </a:endParaRPr>
          </a:p>
          <a:p>
            <a:pPr indent="0" lvl="0" marL="0" rtl="0" algn="l">
              <a:spcBef>
                <a:spcPts val="1200"/>
              </a:spcBef>
              <a:spcAft>
                <a:spcPts val="0"/>
              </a:spcAft>
              <a:buNone/>
            </a:pPr>
            <a:r>
              <a:rPr lang="en">
                <a:solidFill>
                  <a:schemeClr val="dk1"/>
                </a:solidFill>
                <a:highlight>
                  <a:srgbClr val="000000"/>
                </a:highlight>
                <a:latin typeface="Verdana"/>
                <a:ea typeface="Verdana"/>
                <a:cs typeface="Verdana"/>
                <a:sym typeface="Verdana"/>
              </a:rPr>
              <a:t>Context: </a:t>
            </a:r>
            <a:r>
              <a:rPr lang="en">
                <a:solidFill>
                  <a:srgbClr val="FFFF00"/>
                </a:solidFill>
                <a:highlight>
                  <a:srgbClr val="000000"/>
                </a:highlight>
                <a:latin typeface="Verdana"/>
                <a:ea typeface="Verdana"/>
                <a:cs typeface="Verdana"/>
                <a:sym typeface="Verdana"/>
              </a:rPr>
              <a:t>Data Privacy Day is internationally observed annually on 28 January. </a:t>
            </a:r>
            <a:r>
              <a:rPr lang="en">
                <a:solidFill>
                  <a:schemeClr val="dk1"/>
                </a:solidFill>
                <a:highlight>
                  <a:srgbClr val="000000"/>
                </a:highlight>
                <a:latin typeface="Verdana"/>
                <a:ea typeface="Verdana"/>
                <a:cs typeface="Verdana"/>
                <a:sym typeface="Verdana"/>
              </a:rPr>
              <a:t>It aims to raise </a:t>
            </a:r>
            <a:r>
              <a:rPr lang="en">
                <a:solidFill>
                  <a:srgbClr val="FFFF00"/>
                </a:solidFill>
                <a:highlight>
                  <a:srgbClr val="000000"/>
                </a:highlight>
                <a:latin typeface="Verdana"/>
                <a:ea typeface="Verdana"/>
                <a:cs typeface="Verdana"/>
                <a:sym typeface="Verdana"/>
              </a:rPr>
              <a:t>awareness about the importance of protecting personal data</a:t>
            </a:r>
            <a:r>
              <a:rPr lang="en">
                <a:solidFill>
                  <a:schemeClr val="dk1"/>
                </a:solidFill>
                <a:highlight>
                  <a:srgbClr val="000000"/>
                </a:highlight>
                <a:latin typeface="Verdana"/>
                <a:ea typeface="Verdana"/>
                <a:cs typeface="Verdana"/>
                <a:sym typeface="Verdana"/>
              </a:rPr>
              <a:t> and privacy in the digital age.</a:t>
            </a:r>
            <a:endParaRPr>
              <a:solidFill>
                <a:schemeClr val="dk1"/>
              </a:solidFill>
              <a:highlight>
                <a:srgbClr val="000000"/>
              </a:highlight>
              <a:latin typeface="Verdana"/>
              <a:ea typeface="Verdana"/>
              <a:cs typeface="Verdana"/>
              <a:sym typeface="Verdana"/>
            </a:endParaRPr>
          </a:p>
          <a:p>
            <a:pPr indent="0" lvl="0" marL="0" rtl="0" algn="l">
              <a:spcBef>
                <a:spcPts val="1200"/>
              </a:spcBef>
              <a:spcAft>
                <a:spcPts val="0"/>
              </a:spcAft>
              <a:buNone/>
            </a:pPr>
            <a:r>
              <a:rPr lang="en">
                <a:solidFill>
                  <a:schemeClr val="dk1"/>
                </a:solidFill>
                <a:highlight>
                  <a:srgbClr val="000000"/>
                </a:highlight>
                <a:latin typeface="Verdana"/>
                <a:ea typeface="Verdana"/>
                <a:cs typeface="Verdana"/>
                <a:sym typeface="Verdana"/>
              </a:rPr>
              <a:t>Also known as Data Protection Day, it was </a:t>
            </a:r>
            <a:r>
              <a:rPr lang="en">
                <a:solidFill>
                  <a:srgbClr val="FFFF00"/>
                </a:solidFill>
                <a:highlight>
                  <a:srgbClr val="000000"/>
                </a:highlight>
                <a:latin typeface="Verdana"/>
                <a:ea typeface="Verdana"/>
                <a:cs typeface="Verdana"/>
                <a:sym typeface="Verdana"/>
              </a:rPr>
              <a:t>designated in 2006 by the Council of Europe</a:t>
            </a:r>
            <a:r>
              <a:rPr lang="en">
                <a:solidFill>
                  <a:schemeClr val="dk1"/>
                </a:solidFill>
                <a:highlight>
                  <a:srgbClr val="000000"/>
                </a:highlight>
                <a:latin typeface="Verdana"/>
                <a:ea typeface="Verdana"/>
                <a:cs typeface="Verdana"/>
                <a:sym typeface="Verdana"/>
              </a:rPr>
              <a:t> to commemorate the signing of Convention 108- the world’s first legally binding international treaty on data protection.</a:t>
            </a:r>
            <a:endParaRPr>
              <a:solidFill>
                <a:schemeClr val="dk1"/>
              </a:solidFill>
              <a:highlight>
                <a:srgbClr val="000000"/>
              </a:highlight>
              <a:latin typeface="Verdana"/>
              <a:ea typeface="Verdana"/>
              <a:cs typeface="Verdana"/>
              <a:sym typeface="Verdana"/>
            </a:endParaRPr>
          </a:p>
          <a:p>
            <a:pPr indent="0" lvl="0" marL="0" rtl="0" algn="l">
              <a:spcBef>
                <a:spcPts val="1200"/>
              </a:spcBef>
              <a:spcAft>
                <a:spcPts val="1200"/>
              </a:spcAft>
              <a:buNone/>
            </a:pPr>
            <a:r>
              <a:rPr lang="en">
                <a:solidFill>
                  <a:schemeClr val="dk1"/>
                </a:solidFill>
                <a:highlight>
                  <a:srgbClr val="000000"/>
                </a:highlight>
                <a:latin typeface="Verdana"/>
                <a:ea typeface="Verdana"/>
                <a:cs typeface="Verdana"/>
                <a:sym typeface="Verdana"/>
              </a:rPr>
              <a:t>The theme for International Data Privacy Day/Week 2026 is </a:t>
            </a:r>
            <a:r>
              <a:rPr lang="en">
                <a:solidFill>
                  <a:srgbClr val="FFFF00"/>
                </a:solidFill>
                <a:highlight>
                  <a:srgbClr val="000000"/>
                </a:highlight>
                <a:latin typeface="Verdana"/>
                <a:ea typeface="Verdana"/>
                <a:cs typeface="Verdana"/>
                <a:sym typeface="Verdana"/>
              </a:rPr>
              <a:t>"Take Control of Your Data,"</a:t>
            </a:r>
            <a:endParaRPr>
              <a:solidFill>
                <a:srgbClr val="FFFF00"/>
              </a:solidFill>
              <a:highlight>
                <a:srgbClr val="000000"/>
              </a:highlight>
              <a:latin typeface="Verdana"/>
              <a:ea typeface="Verdana"/>
              <a:cs typeface="Verdana"/>
              <a:sym typeface="Verdana"/>
            </a:endParaRPr>
          </a:p>
        </p:txBody>
      </p:sp>
      <p:pic>
        <p:nvPicPr>
          <p:cNvPr id="400" name="Google Shape;400;p74"/>
          <p:cNvPicPr preferRelativeResize="0"/>
          <p:nvPr/>
        </p:nvPicPr>
        <p:blipFill>
          <a:blip r:embed="rId3">
            <a:alphaModFix/>
          </a:blip>
          <a:stretch>
            <a:fillRect/>
          </a:stretch>
        </p:blipFill>
        <p:spPr>
          <a:xfrm>
            <a:off x="1" y="162325"/>
            <a:ext cx="2766452" cy="1742875"/>
          </a:xfrm>
          <a:prstGeom prst="rect">
            <a:avLst/>
          </a:prstGeom>
          <a:noFill/>
          <a:ln>
            <a:noFill/>
          </a:ln>
        </p:spPr>
      </p:pic>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404" name="Shape 404"/>
        <p:cNvGrpSpPr/>
        <p:nvPr/>
      </p:nvGrpSpPr>
      <p:grpSpPr>
        <a:xfrm>
          <a:off x="0" y="0"/>
          <a:ext cx="0" cy="0"/>
          <a:chOff x="0" y="0"/>
          <a:chExt cx="0" cy="0"/>
        </a:xfrm>
      </p:grpSpPr>
      <p:sp>
        <p:nvSpPr>
          <p:cNvPr id="405" name="Google Shape;405;p75"/>
          <p:cNvSpPr txBox="1"/>
          <p:nvPr>
            <p:ph idx="1" type="body"/>
          </p:nvPr>
        </p:nvSpPr>
        <p:spPr>
          <a:xfrm>
            <a:off x="3489875" y="162325"/>
            <a:ext cx="5342400" cy="4808700"/>
          </a:xfrm>
          <a:prstGeom prst="rect">
            <a:avLst/>
          </a:prstGeom>
        </p:spPr>
        <p:txBody>
          <a:bodyPr anchorCtr="0" anchor="t" bIns="91425" lIns="91425" spcFirstLastPara="1" rIns="91425" wrap="square" tIns="91425">
            <a:normAutofit/>
          </a:bodyPr>
          <a:lstStyle/>
          <a:p>
            <a:pPr indent="-342900" lvl="0" marL="457200" rtl="0" algn="l">
              <a:spcBef>
                <a:spcPts val="12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 Ministry of Ayush today signed a Memorandum of Understanding (MoU) between the </a:t>
            </a:r>
            <a:r>
              <a:rPr lang="en">
                <a:solidFill>
                  <a:srgbClr val="FFFF00"/>
                </a:solidFill>
                <a:highlight>
                  <a:srgbClr val="000000"/>
                </a:highlight>
                <a:latin typeface="Verdana"/>
                <a:ea typeface="Verdana"/>
                <a:cs typeface="Verdana"/>
                <a:sym typeface="Verdana"/>
              </a:rPr>
              <a:t>Ayush Export Promotion Council (AYUSHEXCIL) and Zepto Limited </a:t>
            </a:r>
            <a:r>
              <a:rPr lang="en">
                <a:solidFill>
                  <a:schemeClr val="dk1"/>
                </a:solidFill>
                <a:highlight>
                  <a:srgbClr val="000000"/>
                </a:highlight>
                <a:latin typeface="Verdana"/>
                <a:ea typeface="Verdana"/>
                <a:cs typeface="Verdana"/>
                <a:sym typeface="Verdana"/>
              </a:rPr>
              <a:t>to facilitate </a:t>
            </a:r>
            <a:r>
              <a:rPr lang="en">
                <a:solidFill>
                  <a:srgbClr val="FFFF00"/>
                </a:solidFill>
                <a:highlight>
                  <a:srgbClr val="000000"/>
                </a:highlight>
                <a:latin typeface="Verdana"/>
                <a:ea typeface="Verdana"/>
                <a:cs typeface="Verdana"/>
                <a:sym typeface="Verdana"/>
              </a:rPr>
              <a:t>structured online access to Ayush medicines and wellness products </a:t>
            </a:r>
            <a:r>
              <a:rPr lang="en">
                <a:solidFill>
                  <a:schemeClr val="dk1"/>
                </a:solidFill>
                <a:highlight>
                  <a:srgbClr val="000000"/>
                </a:highlight>
                <a:latin typeface="Verdana"/>
                <a:ea typeface="Verdana"/>
                <a:cs typeface="Verdana"/>
                <a:sym typeface="Verdana"/>
              </a:rPr>
              <a:t>across the country. The MoU aims to strengthen digital discovery while ensuring quality compliance and consumer trust in traditional healthcare products.</a:t>
            </a:r>
            <a:endParaRPr>
              <a:solidFill>
                <a:schemeClr val="dk1"/>
              </a:solidFill>
              <a:highlight>
                <a:srgbClr val="000000"/>
              </a:highlight>
              <a:latin typeface="Verdana"/>
              <a:ea typeface="Verdana"/>
              <a:cs typeface="Verdana"/>
              <a:sym typeface="Verdana"/>
            </a:endParaRPr>
          </a:p>
        </p:txBody>
      </p:sp>
      <p:pic>
        <p:nvPicPr>
          <p:cNvPr id="406" name="Google Shape;406;p75"/>
          <p:cNvPicPr preferRelativeResize="0"/>
          <p:nvPr/>
        </p:nvPicPr>
        <p:blipFill>
          <a:blip r:embed="rId3">
            <a:alphaModFix/>
          </a:blip>
          <a:stretch>
            <a:fillRect/>
          </a:stretch>
        </p:blipFill>
        <p:spPr>
          <a:xfrm>
            <a:off x="152400" y="152400"/>
            <a:ext cx="3185075" cy="2472151"/>
          </a:xfrm>
          <a:prstGeom prst="rect">
            <a:avLst/>
          </a:prstGeom>
          <a:noFill/>
          <a:ln>
            <a:noFill/>
          </a:ln>
        </p:spPr>
      </p:pic>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410" name="Shape 410"/>
        <p:cNvGrpSpPr/>
        <p:nvPr/>
      </p:nvGrpSpPr>
      <p:grpSpPr>
        <a:xfrm>
          <a:off x="0" y="0"/>
          <a:ext cx="0" cy="0"/>
          <a:chOff x="0" y="0"/>
          <a:chExt cx="0" cy="0"/>
        </a:xfrm>
      </p:grpSpPr>
      <p:sp>
        <p:nvSpPr>
          <p:cNvPr id="411" name="Google Shape;411;p76"/>
          <p:cNvSpPr txBox="1"/>
          <p:nvPr>
            <p:ph idx="1" type="body"/>
          </p:nvPr>
        </p:nvSpPr>
        <p:spPr>
          <a:xfrm>
            <a:off x="4037700" y="162325"/>
            <a:ext cx="4794600" cy="4808700"/>
          </a:xfrm>
          <a:prstGeom prst="rect">
            <a:avLst/>
          </a:prstGeom>
        </p:spPr>
        <p:txBody>
          <a:bodyPr anchorCtr="0" anchor="t" bIns="91425" lIns="91425" spcFirstLastPara="1" rIns="91425" wrap="square" tIns="91425">
            <a:normAutofit/>
          </a:bodyPr>
          <a:lstStyle/>
          <a:p>
            <a:pPr indent="-342900" lvl="0" marL="457200" rtl="0" algn="l">
              <a:spcBef>
                <a:spcPts val="12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 Union Minister of Culture and Tourism, Shri Gajendra Singh Shekhawat, inaugurated the </a:t>
            </a:r>
            <a:r>
              <a:rPr lang="en">
                <a:solidFill>
                  <a:srgbClr val="FFFF00"/>
                </a:solidFill>
                <a:highlight>
                  <a:srgbClr val="000000"/>
                </a:highlight>
                <a:latin typeface="Verdana"/>
                <a:ea typeface="Verdana"/>
                <a:cs typeface="Verdana"/>
                <a:sym typeface="Verdana"/>
              </a:rPr>
              <a:t>25th Edition of Bharat Rang Mahotsav (BRM) 2026, the world’s largest international theatre festival</a:t>
            </a:r>
            <a:r>
              <a:rPr lang="en">
                <a:solidFill>
                  <a:schemeClr val="dk1"/>
                </a:solidFill>
                <a:highlight>
                  <a:srgbClr val="000000"/>
                </a:highlight>
                <a:latin typeface="Verdana"/>
                <a:ea typeface="Verdana"/>
                <a:cs typeface="Verdana"/>
                <a:sym typeface="Verdana"/>
              </a:rPr>
              <a:t>, at the National School of Drama (NSD), </a:t>
            </a:r>
            <a:r>
              <a:rPr lang="en">
                <a:solidFill>
                  <a:srgbClr val="FFFF00"/>
                </a:solidFill>
                <a:highlight>
                  <a:srgbClr val="000000"/>
                </a:highlight>
                <a:latin typeface="Verdana"/>
                <a:ea typeface="Verdana"/>
                <a:cs typeface="Verdana"/>
                <a:sym typeface="Verdana"/>
              </a:rPr>
              <a:t>Mandi House, New Delhi.</a:t>
            </a:r>
            <a:endParaRPr>
              <a:solidFill>
                <a:srgbClr val="FFFF00"/>
              </a:solidFill>
              <a:highlight>
                <a:srgbClr val="000000"/>
              </a:highlight>
              <a:latin typeface="Verdana"/>
              <a:ea typeface="Verdana"/>
              <a:cs typeface="Verdana"/>
              <a:sym typeface="Verdana"/>
            </a:endParaRPr>
          </a:p>
        </p:txBody>
      </p:sp>
      <p:pic>
        <p:nvPicPr>
          <p:cNvPr id="412" name="Google Shape;412;p76"/>
          <p:cNvPicPr preferRelativeResize="0"/>
          <p:nvPr/>
        </p:nvPicPr>
        <p:blipFill>
          <a:blip r:embed="rId3">
            <a:alphaModFix/>
          </a:blip>
          <a:stretch>
            <a:fillRect/>
          </a:stretch>
        </p:blipFill>
        <p:spPr>
          <a:xfrm>
            <a:off x="152400" y="152400"/>
            <a:ext cx="3732901" cy="2492551"/>
          </a:xfrm>
          <a:prstGeom prst="rect">
            <a:avLst/>
          </a:prstGeom>
          <a:noFill/>
          <a:ln>
            <a:noFill/>
          </a:ln>
        </p:spPr>
      </p:pic>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416" name="Shape 416"/>
        <p:cNvGrpSpPr/>
        <p:nvPr/>
      </p:nvGrpSpPr>
      <p:grpSpPr>
        <a:xfrm>
          <a:off x="0" y="0"/>
          <a:ext cx="0" cy="0"/>
          <a:chOff x="0" y="0"/>
          <a:chExt cx="0" cy="0"/>
        </a:xfrm>
      </p:grpSpPr>
      <p:sp>
        <p:nvSpPr>
          <p:cNvPr id="417" name="Google Shape;417;p77"/>
          <p:cNvSpPr txBox="1"/>
          <p:nvPr>
            <p:ph idx="1" type="body"/>
          </p:nvPr>
        </p:nvSpPr>
        <p:spPr>
          <a:xfrm>
            <a:off x="4088425" y="162325"/>
            <a:ext cx="4743900" cy="4808700"/>
          </a:xfrm>
          <a:prstGeom prst="rect">
            <a:avLst/>
          </a:prstGeom>
        </p:spPr>
        <p:txBody>
          <a:bodyPr anchorCtr="0" anchor="t" bIns="91425" lIns="91425" spcFirstLastPara="1" rIns="91425" wrap="square" tIns="91425">
            <a:normAutofit/>
          </a:bodyPr>
          <a:lstStyle/>
          <a:p>
            <a:pPr indent="-342900" lvl="0" marL="457200" rtl="0" algn="l">
              <a:spcBef>
                <a:spcPts val="1200"/>
              </a:spcBef>
              <a:spcAft>
                <a:spcPts val="0"/>
              </a:spcAft>
              <a:buClr>
                <a:schemeClr val="dk1"/>
              </a:buClr>
              <a:buSzPts val="1800"/>
              <a:buFont typeface="Verdana"/>
              <a:buChar char="❖"/>
            </a:pPr>
            <a:r>
              <a:rPr lang="en">
                <a:solidFill>
                  <a:srgbClr val="FFFF00"/>
                </a:solidFill>
                <a:highlight>
                  <a:srgbClr val="000000"/>
                </a:highlight>
                <a:latin typeface="Verdana"/>
                <a:ea typeface="Verdana"/>
                <a:cs typeface="Verdana"/>
                <a:sym typeface="Verdana"/>
              </a:rPr>
              <a:t>Beating Retreat is a ceremony that marks the end of Republic Day</a:t>
            </a:r>
            <a:r>
              <a:rPr lang="en">
                <a:solidFill>
                  <a:schemeClr val="dk1"/>
                </a:solidFill>
                <a:highlight>
                  <a:srgbClr val="000000"/>
                </a:highlight>
                <a:latin typeface="Verdana"/>
                <a:ea typeface="Verdana"/>
                <a:cs typeface="Verdana"/>
                <a:sym typeface="Verdana"/>
              </a:rPr>
              <a:t> festivities in India. It is held on the evening of January 29, three days after Republic Day, </a:t>
            </a:r>
            <a:r>
              <a:rPr lang="en">
                <a:solidFill>
                  <a:srgbClr val="FFFF00"/>
                </a:solidFill>
                <a:highlight>
                  <a:srgbClr val="000000"/>
                </a:highlight>
                <a:latin typeface="Verdana"/>
                <a:ea typeface="Verdana"/>
                <a:cs typeface="Verdana"/>
                <a:sym typeface="Verdana"/>
              </a:rPr>
              <a:t>at the Vijay Chowk, New Delhi.</a:t>
            </a:r>
            <a:endParaRPr>
              <a:solidFill>
                <a:srgbClr val="FFFF00"/>
              </a:solidFill>
              <a:highlight>
                <a:srgbClr val="000000"/>
              </a:highlight>
              <a:latin typeface="Verdana"/>
              <a:ea typeface="Verdana"/>
              <a:cs typeface="Verdana"/>
              <a:sym typeface="Verdana"/>
            </a:endParaRPr>
          </a:p>
        </p:txBody>
      </p:sp>
      <p:pic>
        <p:nvPicPr>
          <p:cNvPr id="418" name="Google Shape;418;p77"/>
          <p:cNvPicPr preferRelativeResize="0"/>
          <p:nvPr/>
        </p:nvPicPr>
        <p:blipFill>
          <a:blip r:embed="rId3">
            <a:alphaModFix/>
          </a:blip>
          <a:stretch>
            <a:fillRect/>
          </a:stretch>
        </p:blipFill>
        <p:spPr>
          <a:xfrm>
            <a:off x="152400" y="152400"/>
            <a:ext cx="3783625" cy="2128289"/>
          </a:xfrm>
          <a:prstGeom prst="rect">
            <a:avLst/>
          </a:prstGeom>
          <a:noFill/>
          <a:ln>
            <a:noFill/>
          </a:ln>
        </p:spPr>
      </p:pic>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422" name="Shape 422"/>
        <p:cNvGrpSpPr/>
        <p:nvPr/>
      </p:nvGrpSpPr>
      <p:grpSpPr>
        <a:xfrm>
          <a:off x="0" y="0"/>
          <a:ext cx="0" cy="0"/>
          <a:chOff x="0" y="0"/>
          <a:chExt cx="0" cy="0"/>
        </a:xfrm>
      </p:grpSpPr>
      <p:sp>
        <p:nvSpPr>
          <p:cNvPr id="423" name="Google Shape;423;p78"/>
          <p:cNvSpPr txBox="1"/>
          <p:nvPr>
            <p:ph idx="1" type="body"/>
          </p:nvPr>
        </p:nvSpPr>
        <p:spPr>
          <a:xfrm>
            <a:off x="4271025" y="162325"/>
            <a:ext cx="4561200" cy="4808700"/>
          </a:xfrm>
          <a:prstGeom prst="rect">
            <a:avLst/>
          </a:prstGeom>
        </p:spPr>
        <p:txBody>
          <a:bodyPr anchorCtr="0" anchor="t" bIns="91425" lIns="91425" spcFirstLastPara="1" rIns="91425" wrap="square" tIns="91425">
            <a:normAutofit/>
          </a:bodyPr>
          <a:lstStyle/>
          <a:p>
            <a:pPr indent="-342900" lvl="0" marL="457200" rtl="0" algn="l">
              <a:spcBef>
                <a:spcPts val="12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 visit of</a:t>
            </a:r>
            <a:r>
              <a:rPr lang="en">
                <a:solidFill>
                  <a:srgbClr val="FFFF00"/>
                </a:solidFill>
                <a:highlight>
                  <a:srgbClr val="000000"/>
                </a:highlight>
                <a:latin typeface="Verdana"/>
                <a:ea typeface="Verdana"/>
                <a:cs typeface="Verdana"/>
                <a:sym typeface="Verdana"/>
              </a:rPr>
              <a:t> Indian Navy’s First Training Squadron (1TS)</a:t>
            </a:r>
            <a:r>
              <a:rPr lang="en">
                <a:solidFill>
                  <a:schemeClr val="dk1"/>
                </a:solidFill>
                <a:highlight>
                  <a:srgbClr val="000000"/>
                </a:highlight>
                <a:latin typeface="Verdana"/>
                <a:ea typeface="Verdana"/>
                <a:cs typeface="Verdana"/>
                <a:sym typeface="Verdana"/>
              </a:rPr>
              <a:t>—comprising INS Tir, INS Sujata, INS Shardul, and ICGS Sarathi—to Phuket Deep Sea Port, Thailand, concluded successfully with a </a:t>
            </a:r>
            <a:r>
              <a:rPr lang="en">
                <a:solidFill>
                  <a:srgbClr val="FFFF00"/>
                </a:solidFill>
                <a:highlight>
                  <a:srgbClr val="000000"/>
                </a:highlight>
                <a:latin typeface="Verdana"/>
                <a:ea typeface="Verdana"/>
                <a:cs typeface="Verdana"/>
                <a:sym typeface="Verdana"/>
              </a:rPr>
              <a:t>Passage Exercise (PASSEX) in the company of HTMS Huahin on 28 Jan 26.</a:t>
            </a:r>
            <a:endParaRPr>
              <a:solidFill>
                <a:srgbClr val="FFFF00"/>
              </a:solidFill>
              <a:highlight>
                <a:srgbClr val="000000"/>
              </a:highlight>
              <a:latin typeface="Verdana"/>
              <a:ea typeface="Verdana"/>
              <a:cs typeface="Verdana"/>
              <a:sym typeface="Verdana"/>
            </a:endParaRPr>
          </a:p>
        </p:txBody>
      </p:sp>
      <p:pic>
        <p:nvPicPr>
          <p:cNvPr id="424" name="Google Shape;424;p78"/>
          <p:cNvPicPr preferRelativeResize="0"/>
          <p:nvPr/>
        </p:nvPicPr>
        <p:blipFill>
          <a:blip r:embed="rId3">
            <a:alphaModFix/>
          </a:blip>
          <a:stretch>
            <a:fillRect/>
          </a:stretch>
        </p:blipFill>
        <p:spPr>
          <a:xfrm>
            <a:off x="152400" y="152400"/>
            <a:ext cx="3966223" cy="2643503"/>
          </a:xfrm>
          <a:prstGeom prst="rect">
            <a:avLst/>
          </a:prstGeom>
          <a:noFill/>
          <a:ln>
            <a:noFill/>
          </a:ln>
        </p:spPr>
      </p:pic>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428" name="Shape 428"/>
        <p:cNvGrpSpPr/>
        <p:nvPr/>
      </p:nvGrpSpPr>
      <p:grpSpPr>
        <a:xfrm>
          <a:off x="0" y="0"/>
          <a:ext cx="0" cy="0"/>
          <a:chOff x="0" y="0"/>
          <a:chExt cx="0" cy="0"/>
        </a:xfrm>
      </p:grpSpPr>
      <p:sp>
        <p:nvSpPr>
          <p:cNvPr id="429" name="Google Shape;429;p79"/>
          <p:cNvSpPr txBox="1"/>
          <p:nvPr>
            <p:ph idx="1" type="body"/>
          </p:nvPr>
        </p:nvSpPr>
        <p:spPr>
          <a:xfrm>
            <a:off x="3053625" y="162325"/>
            <a:ext cx="5778600" cy="4808700"/>
          </a:xfrm>
          <a:prstGeom prst="rect">
            <a:avLst/>
          </a:prstGeom>
        </p:spPr>
        <p:txBody>
          <a:bodyPr anchorCtr="0" anchor="t" bIns="91425" lIns="91425" spcFirstLastPara="1" rIns="91425" wrap="square" tIns="91425">
            <a:normAutofit/>
          </a:bodyPr>
          <a:lstStyle/>
          <a:p>
            <a:pPr indent="-342900" lvl="0" marL="457200" rtl="0" algn="l">
              <a:spcBef>
                <a:spcPts val="1200"/>
              </a:spcBef>
              <a:spcAft>
                <a:spcPts val="0"/>
              </a:spcAft>
              <a:buClr>
                <a:schemeClr val="dk1"/>
              </a:buClr>
              <a:buSzPts val="1800"/>
              <a:buFont typeface="Verdana"/>
              <a:buChar char="❖"/>
            </a:pPr>
            <a:r>
              <a:rPr lang="en">
                <a:solidFill>
                  <a:srgbClr val="FFFF00"/>
                </a:solidFill>
                <a:highlight>
                  <a:srgbClr val="000000"/>
                </a:highlight>
                <a:latin typeface="Verdana"/>
                <a:ea typeface="Verdana"/>
                <a:cs typeface="Verdana"/>
                <a:sym typeface="Verdana"/>
              </a:rPr>
              <a:t>Present installed generation capacity of the country is 513.730 GW</a:t>
            </a:r>
            <a:r>
              <a:rPr lang="en">
                <a:solidFill>
                  <a:schemeClr val="dk1"/>
                </a:solidFill>
                <a:highlight>
                  <a:srgbClr val="000000"/>
                </a:highlight>
                <a:latin typeface="Verdana"/>
                <a:ea typeface="Verdana"/>
                <a:cs typeface="Verdana"/>
                <a:sym typeface="Verdana"/>
              </a:rPr>
              <a:t>. Government of India has addressed the critical issue of power deficiency by adding 289.607 GW of fresh generation capacity since April, 2014 transforming the country from power deficit to power sufficient.</a:t>
            </a:r>
            <a:endParaRPr>
              <a:solidFill>
                <a:schemeClr val="dk1"/>
              </a:solidFill>
              <a:highlight>
                <a:srgbClr val="000000"/>
              </a:highlight>
              <a:latin typeface="Verdana"/>
              <a:ea typeface="Verdana"/>
              <a:cs typeface="Verdana"/>
              <a:sym typeface="Verdana"/>
            </a:endParaRPr>
          </a:p>
        </p:txBody>
      </p:sp>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433" name="Shape 433"/>
        <p:cNvGrpSpPr/>
        <p:nvPr/>
      </p:nvGrpSpPr>
      <p:grpSpPr>
        <a:xfrm>
          <a:off x="0" y="0"/>
          <a:ext cx="0" cy="0"/>
          <a:chOff x="0" y="0"/>
          <a:chExt cx="0" cy="0"/>
        </a:xfrm>
      </p:grpSpPr>
      <p:pic>
        <p:nvPicPr>
          <p:cNvPr id="434" name="Google Shape;434;p80" title="Screenshot 2026-04-17 at 8.03.29 PM.png"/>
          <p:cNvPicPr preferRelativeResize="0"/>
          <p:nvPr/>
        </p:nvPicPr>
        <p:blipFill>
          <a:blip r:embed="rId3">
            <a:alphaModFix/>
          </a:blip>
          <a:stretch>
            <a:fillRect/>
          </a:stretch>
        </p:blipFill>
        <p:spPr>
          <a:xfrm>
            <a:off x="0" y="536784"/>
            <a:ext cx="9144001" cy="2588782"/>
          </a:xfrm>
          <a:prstGeom prst="rect">
            <a:avLst/>
          </a:prstGeom>
          <a:noFill/>
          <a:ln>
            <a:noFill/>
          </a:ln>
        </p:spPr>
      </p:pic>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438" name="Shape 438"/>
        <p:cNvGrpSpPr/>
        <p:nvPr/>
      </p:nvGrpSpPr>
      <p:grpSpPr>
        <a:xfrm>
          <a:off x="0" y="0"/>
          <a:ext cx="0" cy="0"/>
          <a:chOff x="0" y="0"/>
          <a:chExt cx="0" cy="0"/>
        </a:xfrm>
      </p:grpSpPr>
      <p:sp>
        <p:nvSpPr>
          <p:cNvPr id="439" name="Google Shape;439;p81"/>
          <p:cNvSpPr txBox="1"/>
          <p:nvPr>
            <p:ph idx="1" type="body"/>
          </p:nvPr>
        </p:nvSpPr>
        <p:spPr>
          <a:xfrm>
            <a:off x="3094225" y="162325"/>
            <a:ext cx="5737800" cy="4808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solidFill>
                  <a:srgbClr val="FFFF00"/>
                </a:solidFill>
                <a:highlight>
                  <a:srgbClr val="000000"/>
                </a:highlight>
                <a:latin typeface="Verdana"/>
                <a:ea typeface="Verdana"/>
                <a:cs typeface="Verdana"/>
                <a:sym typeface="Verdana"/>
              </a:rPr>
              <a:t>Amazon’s stingless bees (Meliponini) are the world’s oldest bee lineage,</a:t>
            </a:r>
            <a:r>
              <a:rPr lang="en">
                <a:solidFill>
                  <a:schemeClr val="dk1"/>
                </a:solidFill>
                <a:highlight>
                  <a:srgbClr val="000000"/>
                </a:highlight>
                <a:latin typeface="Verdana"/>
                <a:ea typeface="Verdana"/>
                <a:cs typeface="Verdana"/>
                <a:sym typeface="Verdana"/>
              </a:rPr>
              <a:t> dating back nearly 80 million years, and although they possess stingers, these are highly reduced and ineffective for defense. </a:t>
            </a:r>
            <a:endParaRPr>
              <a:solidFill>
                <a:schemeClr val="dk1"/>
              </a:solidFill>
              <a:highlight>
                <a:srgbClr val="000000"/>
              </a:highlight>
              <a:latin typeface="Verdana"/>
              <a:ea typeface="Verdana"/>
              <a:cs typeface="Verdana"/>
              <a:sym typeface="Verdana"/>
            </a:endParaRPr>
          </a:p>
          <a:p>
            <a:pPr indent="0" lvl="0" marL="0" rtl="0" algn="l">
              <a:spcBef>
                <a:spcPts val="1200"/>
              </a:spcBef>
              <a:spcAft>
                <a:spcPts val="1200"/>
              </a:spcAft>
              <a:buNone/>
            </a:pPr>
            <a:r>
              <a:rPr lang="en">
                <a:solidFill>
                  <a:schemeClr val="dk1"/>
                </a:solidFill>
                <a:highlight>
                  <a:srgbClr val="000000"/>
                </a:highlight>
                <a:latin typeface="Verdana"/>
                <a:ea typeface="Verdana"/>
                <a:cs typeface="Verdana"/>
                <a:sym typeface="Verdana"/>
              </a:rPr>
              <a:t>With nearly 500 species globally, including over 170 in Peru, they are highly diverse and ecologically vital. </a:t>
            </a:r>
            <a:r>
              <a:rPr lang="en">
                <a:solidFill>
                  <a:srgbClr val="FFFF00"/>
                </a:solidFill>
                <a:highlight>
                  <a:srgbClr val="000000"/>
                </a:highlight>
                <a:latin typeface="Verdana"/>
                <a:ea typeface="Verdana"/>
                <a:cs typeface="Verdana"/>
                <a:sym typeface="Verdana"/>
              </a:rPr>
              <a:t>Their honey, often called “liquid gold,” is valued for strong antibacterial and anti-inflammatory properties.</a:t>
            </a:r>
            <a:r>
              <a:rPr lang="en">
                <a:solidFill>
                  <a:schemeClr val="dk1"/>
                </a:solidFill>
                <a:highlight>
                  <a:srgbClr val="000000"/>
                </a:highlight>
                <a:latin typeface="Verdana"/>
                <a:ea typeface="Verdana"/>
                <a:cs typeface="Verdana"/>
                <a:sym typeface="Verdana"/>
              </a:rPr>
              <a:t> </a:t>
            </a:r>
            <a:endParaRPr>
              <a:solidFill>
                <a:schemeClr val="dk1"/>
              </a:solidFill>
              <a:highlight>
                <a:srgbClr val="000000"/>
              </a:highlight>
              <a:latin typeface="Verdana"/>
              <a:ea typeface="Verdana"/>
              <a:cs typeface="Verdana"/>
              <a:sym typeface="Verdana"/>
            </a:endParaRPr>
          </a:p>
        </p:txBody>
      </p:sp>
      <p:pic>
        <p:nvPicPr>
          <p:cNvPr id="440" name="Google Shape;440;p81"/>
          <p:cNvPicPr preferRelativeResize="0"/>
          <p:nvPr/>
        </p:nvPicPr>
        <p:blipFill>
          <a:blip r:embed="rId3">
            <a:alphaModFix/>
          </a:blip>
          <a:stretch>
            <a:fillRect/>
          </a:stretch>
        </p:blipFill>
        <p:spPr>
          <a:xfrm>
            <a:off x="152400" y="152400"/>
            <a:ext cx="2619375" cy="174307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85" name="Shape 85"/>
        <p:cNvGrpSpPr/>
        <p:nvPr/>
      </p:nvGrpSpPr>
      <p:grpSpPr>
        <a:xfrm>
          <a:off x="0" y="0"/>
          <a:ext cx="0" cy="0"/>
          <a:chOff x="0" y="0"/>
          <a:chExt cx="0" cy="0"/>
        </a:xfrm>
      </p:grpSpPr>
      <p:sp>
        <p:nvSpPr>
          <p:cNvPr id="86" name="Google Shape;86;p19"/>
          <p:cNvSpPr txBox="1"/>
          <p:nvPr>
            <p:ph idx="1" type="body"/>
          </p:nvPr>
        </p:nvSpPr>
        <p:spPr>
          <a:xfrm>
            <a:off x="2779725" y="162325"/>
            <a:ext cx="6052500" cy="4808700"/>
          </a:xfrm>
          <a:prstGeom prst="rect">
            <a:avLst/>
          </a:prstGeom>
        </p:spPr>
        <p:txBody>
          <a:bodyPr anchorCtr="0" anchor="t" bIns="91425" lIns="91425" spcFirstLastPara="1" rIns="91425" wrap="square" tIns="91425">
            <a:normAutofit/>
          </a:bodyPr>
          <a:lstStyle/>
          <a:p>
            <a:pPr indent="-342900" lvl="0" marL="457200" rtl="0" algn="l">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In </a:t>
            </a:r>
            <a:r>
              <a:rPr lang="en">
                <a:solidFill>
                  <a:srgbClr val="FFFF00"/>
                </a:solidFill>
                <a:highlight>
                  <a:srgbClr val="000000"/>
                </a:highlight>
                <a:latin typeface="Verdana"/>
                <a:ea typeface="Verdana"/>
                <a:cs typeface="Verdana"/>
                <a:sym typeface="Verdana"/>
              </a:rPr>
              <a:t>1896, Rabindranath Tagore first sang it at the Kolkata session of the Congress.</a:t>
            </a:r>
            <a:endParaRPr>
              <a:solidFill>
                <a:srgbClr val="FFFF00"/>
              </a:solidFill>
              <a:highlight>
                <a:srgbClr val="000000"/>
              </a:highlight>
              <a:latin typeface="Verdana"/>
              <a:ea typeface="Verdana"/>
              <a:cs typeface="Verdana"/>
              <a:sym typeface="Verdana"/>
            </a:endParaRPr>
          </a:p>
          <a:p>
            <a:pPr indent="-342900" lvl="0" marL="457200" rtl="0" algn="l">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 </a:t>
            </a:r>
            <a:r>
              <a:rPr lang="en">
                <a:solidFill>
                  <a:srgbClr val="FFFF00"/>
                </a:solidFill>
                <a:highlight>
                  <a:srgbClr val="000000"/>
                </a:highlight>
                <a:latin typeface="Verdana"/>
                <a:ea typeface="Verdana"/>
                <a:cs typeface="Verdana"/>
                <a:sym typeface="Verdana"/>
              </a:rPr>
              <a:t>English daily Bande Mataram was started in 1906 by Bipin Chandra Pal,</a:t>
            </a:r>
            <a:r>
              <a:rPr lang="en">
                <a:solidFill>
                  <a:schemeClr val="dk1"/>
                </a:solidFill>
                <a:highlight>
                  <a:srgbClr val="000000"/>
                </a:highlight>
                <a:latin typeface="Verdana"/>
                <a:ea typeface="Verdana"/>
                <a:cs typeface="Verdana"/>
                <a:sym typeface="Verdana"/>
              </a:rPr>
              <a:t> later joined by Sri Aurobindo.</a:t>
            </a:r>
            <a:endParaRPr>
              <a:solidFill>
                <a:schemeClr val="dk1"/>
              </a:solidFill>
              <a:highlight>
                <a:srgbClr val="000000"/>
              </a:highlight>
              <a:latin typeface="Verdana"/>
              <a:ea typeface="Verdana"/>
              <a:cs typeface="Verdana"/>
              <a:sym typeface="Verdana"/>
            </a:endParaRPr>
          </a:p>
          <a:p>
            <a:pPr indent="-342900" lvl="0" marL="457200" rtl="0" algn="l">
              <a:spcBef>
                <a:spcPts val="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 song became a rallying cry during the Partition of Bengal and the Swadeshi Movement.</a:t>
            </a:r>
            <a:endParaRPr>
              <a:solidFill>
                <a:schemeClr val="dk1"/>
              </a:solidFill>
              <a:highlight>
                <a:srgbClr val="000000"/>
              </a:highlight>
              <a:latin typeface="Verdana"/>
              <a:ea typeface="Verdana"/>
              <a:cs typeface="Verdana"/>
              <a:sym typeface="Verdana"/>
            </a:endParaRPr>
          </a:p>
          <a:p>
            <a:pPr indent="-342900" lvl="0" marL="457200" rtl="0" algn="l">
              <a:spcBef>
                <a:spcPts val="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It was </a:t>
            </a:r>
            <a:r>
              <a:rPr lang="en">
                <a:solidFill>
                  <a:srgbClr val="FFFF00"/>
                </a:solidFill>
                <a:highlight>
                  <a:srgbClr val="000000"/>
                </a:highlight>
                <a:latin typeface="Verdana"/>
                <a:ea typeface="Verdana"/>
                <a:cs typeface="Verdana"/>
                <a:sym typeface="Verdana"/>
              </a:rPr>
              <a:t>first used as a political slogan on 7 August 1905</a:t>
            </a:r>
            <a:r>
              <a:rPr lang="en">
                <a:solidFill>
                  <a:schemeClr val="dk1"/>
                </a:solidFill>
                <a:highlight>
                  <a:srgbClr val="000000"/>
                </a:highlight>
                <a:latin typeface="Verdana"/>
                <a:ea typeface="Verdana"/>
                <a:cs typeface="Verdana"/>
                <a:sym typeface="Verdana"/>
              </a:rPr>
              <a:t> in Calcutta protests.</a:t>
            </a:r>
            <a:endParaRPr>
              <a:solidFill>
                <a:srgbClr val="FFFF00"/>
              </a:solidFill>
              <a:highlight>
                <a:srgbClr val="000000"/>
              </a:highlight>
              <a:latin typeface="Verdana"/>
              <a:ea typeface="Verdana"/>
              <a:cs typeface="Verdana"/>
              <a:sym typeface="Verdana"/>
            </a:endParaRPr>
          </a:p>
        </p:txBody>
      </p:sp>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444" name="Shape 444"/>
        <p:cNvGrpSpPr/>
        <p:nvPr/>
      </p:nvGrpSpPr>
      <p:grpSpPr>
        <a:xfrm>
          <a:off x="0" y="0"/>
          <a:ext cx="0" cy="0"/>
          <a:chOff x="0" y="0"/>
          <a:chExt cx="0" cy="0"/>
        </a:xfrm>
      </p:grpSpPr>
      <p:sp>
        <p:nvSpPr>
          <p:cNvPr id="445" name="Google Shape;445;p82"/>
          <p:cNvSpPr txBox="1"/>
          <p:nvPr>
            <p:ph idx="1" type="body"/>
          </p:nvPr>
        </p:nvSpPr>
        <p:spPr>
          <a:xfrm>
            <a:off x="3723200" y="162325"/>
            <a:ext cx="5109000" cy="48087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solidFill>
                  <a:schemeClr val="dk1"/>
                </a:solidFill>
                <a:highlight>
                  <a:srgbClr val="000000"/>
                </a:highlight>
                <a:latin typeface="Verdana"/>
                <a:ea typeface="Verdana"/>
                <a:cs typeface="Verdana"/>
                <a:sym typeface="Verdana"/>
              </a:rPr>
              <a:t>Recently,</a:t>
            </a:r>
            <a:r>
              <a:rPr lang="en">
                <a:solidFill>
                  <a:srgbClr val="FFFF00"/>
                </a:solidFill>
                <a:highlight>
                  <a:srgbClr val="000000"/>
                </a:highlight>
                <a:latin typeface="Verdana"/>
                <a:ea typeface="Verdana"/>
                <a:cs typeface="Verdana"/>
                <a:sym typeface="Verdana"/>
              </a:rPr>
              <a:t> ‘World Economic Situation and Prospects 2026’ report, released by UNDESA,</a:t>
            </a:r>
            <a:r>
              <a:rPr lang="en">
                <a:solidFill>
                  <a:schemeClr val="dk1"/>
                </a:solidFill>
                <a:highlight>
                  <a:srgbClr val="000000"/>
                </a:highlight>
                <a:latin typeface="Verdana"/>
                <a:ea typeface="Verdana"/>
                <a:cs typeface="Verdana"/>
                <a:sym typeface="Verdana"/>
              </a:rPr>
              <a:t> projected India’s GDP growth at 7.2% in 2025-26.</a:t>
            </a:r>
            <a:endParaRPr>
              <a:solidFill>
                <a:schemeClr val="dk1"/>
              </a:solidFill>
              <a:highlight>
                <a:srgbClr val="000000"/>
              </a:highlight>
              <a:latin typeface="Verdana"/>
              <a:ea typeface="Verdana"/>
              <a:cs typeface="Verdana"/>
              <a:sym typeface="Verdana"/>
            </a:endParaRPr>
          </a:p>
        </p:txBody>
      </p:sp>
      <p:pic>
        <p:nvPicPr>
          <p:cNvPr id="446" name="Google Shape;446;p82"/>
          <p:cNvPicPr preferRelativeResize="0"/>
          <p:nvPr/>
        </p:nvPicPr>
        <p:blipFill>
          <a:blip r:embed="rId3">
            <a:alphaModFix/>
          </a:blip>
          <a:stretch>
            <a:fillRect/>
          </a:stretch>
        </p:blipFill>
        <p:spPr>
          <a:xfrm>
            <a:off x="152400" y="152400"/>
            <a:ext cx="3418401" cy="4422543"/>
          </a:xfrm>
          <a:prstGeom prst="rect">
            <a:avLst/>
          </a:prstGeom>
          <a:noFill/>
          <a:ln>
            <a:noFill/>
          </a:ln>
        </p:spPr>
      </p:pic>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450" name="Shape 450"/>
        <p:cNvGrpSpPr/>
        <p:nvPr/>
      </p:nvGrpSpPr>
      <p:grpSpPr>
        <a:xfrm>
          <a:off x="0" y="0"/>
          <a:ext cx="0" cy="0"/>
          <a:chOff x="0" y="0"/>
          <a:chExt cx="0" cy="0"/>
        </a:xfrm>
      </p:grpSpPr>
      <p:sp>
        <p:nvSpPr>
          <p:cNvPr id="451" name="Google Shape;451;p83"/>
          <p:cNvSpPr txBox="1"/>
          <p:nvPr>
            <p:ph idx="1" type="body"/>
          </p:nvPr>
        </p:nvSpPr>
        <p:spPr>
          <a:xfrm>
            <a:off x="4149300" y="162325"/>
            <a:ext cx="4859400" cy="48087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solidFill>
                  <a:schemeClr val="dk1"/>
                </a:solidFill>
                <a:highlight>
                  <a:srgbClr val="000000"/>
                </a:highlight>
                <a:latin typeface="Verdana"/>
                <a:ea typeface="Verdana"/>
                <a:cs typeface="Verdana"/>
                <a:sym typeface="Verdana"/>
              </a:rPr>
              <a:t>The </a:t>
            </a:r>
            <a:r>
              <a:rPr lang="en">
                <a:solidFill>
                  <a:srgbClr val="FFFF00"/>
                </a:solidFill>
                <a:highlight>
                  <a:srgbClr val="000000"/>
                </a:highlight>
                <a:latin typeface="Verdana"/>
                <a:ea typeface="Verdana"/>
                <a:cs typeface="Verdana"/>
                <a:sym typeface="Verdana"/>
              </a:rPr>
              <a:t>Sawalkot Hydropower Project is a 1,856 MW run-of-the-river project proposed on the Chenab River in Jammu and Kashmir</a:t>
            </a:r>
            <a:r>
              <a:rPr lang="en">
                <a:solidFill>
                  <a:schemeClr val="dk1"/>
                </a:solidFill>
                <a:highlight>
                  <a:srgbClr val="000000"/>
                </a:highlight>
                <a:latin typeface="Verdana"/>
                <a:ea typeface="Verdana"/>
                <a:cs typeface="Verdana"/>
                <a:sym typeface="Verdana"/>
              </a:rPr>
              <a:t>, with the government accelerating its development alongside projects like </a:t>
            </a:r>
            <a:r>
              <a:rPr lang="en">
                <a:solidFill>
                  <a:srgbClr val="FFFF00"/>
                </a:solidFill>
                <a:highlight>
                  <a:srgbClr val="000000"/>
                </a:highlight>
                <a:latin typeface="Verdana"/>
                <a:ea typeface="Verdana"/>
                <a:cs typeface="Verdana"/>
                <a:sym typeface="Verdana"/>
              </a:rPr>
              <a:t>Ratle and Dulhasti amid concerns over the Indus Waters Treaty</a:t>
            </a:r>
            <a:r>
              <a:rPr lang="en">
                <a:solidFill>
                  <a:schemeClr val="dk1"/>
                </a:solidFill>
                <a:highlight>
                  <a:srgbClr val="000000"/>
                </a:highlight>
                <a:latin typeface="Verdana"/>
                <a:ea typeface="Verdana"/>
                <a:cs typeface="Verdana"/>
                <a:sym typeface="Verdana"/>
              </a:rPr>
              <a:t>; other hydropower projects on the Chenab include Dulhasti-I, Baglihar and Salal, while projects such as Ratle, Dulhasti II, Kiru and Kwar are currently under construction.</a:t>
            </a:r>
            <a:endParaRPr>
              <a:solidFill>
                <a:schemeClr val="dk1"/>
              </a:solidFill>
              <a:highlight>
                <a:srgbClr val="000000"/>
              </a:highlight>
              <a:latin typeface="Verdana"/>
              <a:ea typeface="Verdana"/>
              <a:cs typeface="Verdana"/>
              <a:sym typeface="Verdana"/>
            </a:endParaRPr>
          </a:p>
        </p:txBody>
      </p:sp>
      <p:pic>
        <p:nvPicPr>
          <p:cNvPr id="452" name="Google Shape;452;p83"/>
          <p:cNvPicPr preferRelativeResize="0"/>
          <p:nvPr/>
        </p:nvPicPr>
        <p:blipFill>
          <a:blip r:embed="rId3">
            <a:alphaModFix/>
          </a:blip>
          <a:stretch>
            <a:fillRect/>
          </a:stretch>
        </p:blipFill>
        <p:spPr>
          <a:xfrm>
            <a:off x="114052" y="975500"/>
            <a:ext cx="3873449" cy="1956400"/>
          </a:xfrm>
          <a:prstGeom prst="rect">
            <a:avLst/>
          </a:prstGeom>
          <a:noFill/>
          <a:ln>
            <a:noFill/>
          </a:ln>
        </p:spPr>
      </p:pic>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456" name="Shape 456"/>
        <p:cNvGrpSpPr/>
        <p:nvPr/>
      </p:nvGrpSpPr>
      <p:grpSpPr>
        <a:xfrm>
          <a:off x="0" y="0"/>
          <a:ext cx="0" cy="0"/>
          <a:chOff x="0" y="0"/>
          <a:chExt cx="0" cy="0"/>
        </a:xfrm>
      </p:grpSpPr>
      <p:pic>
        <p:nvPicPr>
          <p:cNvPr id="457" name="Google Shape;457;p84" title="Screenshot 2026-04-22 at 8.57.12 PM.png"/>
          <p:cNvPicPr preferRelativeResize="0"/>
          <p:nvPr/>
        </p:nvPicPr>
        <p:blipFill>
          <a:blip r:embed="rId3">
            <a:alphaModFix/>
          </a:blip>
          <a:stretch>
            <a:fillRect/>
          </a:stretch>
        </p:blipFill>
        <p:spPr>
          <a:xfrm>
            <a:off x="1232563" y="0"/>
            <a:ext cx="6678873" cy="5143500"/>
          </a:xfrm>
          <a:prstGeom prst="rect">
            <a:avLst/>
          </a:prstGeom>
          <a:noFill/>
          <a:ln>
            <a:noFill/>
          </a:ln>
        </p:spPr>
      </p:pic>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461" name="Shape 461"/>
        <p:cNvGrpSpPr/>
        <p:nvPr/>
      </p:nvGrpSpPr>
      <p:grpSpPr>
        <a:xfrm>
          <a:off x="0" y="0"/>
          <a:ext cx="0" cy="0"/>
          <a:chOff x="0" y="0"/>
          <a:chExt cx="0" cy="0"/>
        </a:xfrm>
      </p:grpSpPr>
      <p:pic>
        <p:nvPicPr>
          <p:cNvPr id="462" name="Google Shape;462;p85" title="Screenshot 2026-04-22 at 8.57.23 PM.png"/>
          <p:cNvPicPr preferRelativeResize="0"/>
          <p:nvPr/>
        </p:nvPicPr>
        <p:blipFill>
          <a:blip r:embed="rId3">
            <a:alphaModFix/>
          </a:blip>
          <a:stretch>
            <a:fillRect/>
          </a:stretch>
        </p:blipFill>
        <p:spPr>
          <a:xfrm>
            <a:off x="1337428" y="0"/>
            <a:ext cx="6469145" cy="5143500"/>
          </a:xfrm>
          <a:prstGeom prst="rect">
            <a:avLst/>
          </a:prstGeom>
          <a:noFill/>
          <a:ln>
            <a:noFill/>
          </a:ln>
        </p:spPr>
      </p:pic>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466" name="Shape 466"/>
        <p:cNvGrpSpPr/>
        <p:nvPr/>
      </p:nvGrpSpPr>
      <p:grpSpPr>
        <a:xfrm>
          <a:off x="0" y="0"/>
          <a:ext cx="0" cy="0"/>
          <a:chOff x="0" y="0"/>
          <a:chExt cx="0" cy="0"/>
        </a:xfrm>
      </p:grpSpPr>
      <p:pic>
        <p:nvPicPr>
          <p:cNvPr id="467" name="Google Shape;467;p86" title="Screenshot 2026-04-22 at 8.57.33 PM.png"/>
          <p:cNvPicPr preferRelativeResize="0"/>
          <p:nvPr/>
        </p:nvPicPr>
        <p:blipFill>
          <a:blip r:embed="rId3">
            <a:alphaModFix/>
          </a:blip>
          <a:stretch>
            <a:fillRect/>
          </a:stretch>
        </p:blipFill>
        <p:spPr>
          <a:xfrm>
            <a:off x="1694649" y="0"/>
            <a:ext cx="5754703" cy="5143501"/>
          </a:xfrm>
          <a:prstGeom prst="rect">
            <a:avLst/>
          </a:prstGeom>
          <a:noFill/>
          <a:ln>
            <a:noFill/>
          </a:ln>
        </p:spPr>
      </p:pic>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471" name="Shape 471"/>
        <p:cNvGrpSpPr/>
        <p:nvPr/>
      </p:nvGrpSpPr>
      <p:grpSpPr>
        <a:xfrm>
          <a:off x="0" y="0"/>
          <a:ext cx="0" cy="0"/>
          <a:chOff x="0" y="0"/>
          <a:chExt cx="0" cy="0"/>
        </a:xfrm>
      </p:grpSpPr>
      <p:pic>
        <p:nvPicPr>
          <p:cNvPr id="472" name="Google Shape;472;p87" title="Screenshot 2026-04-22 at 8.57.42 PM.png"/>
          <p:cNvPicPr preferRelativeResize="0"/>
          <p:nvPr/>
        </p:nvPicPr>
        <p:blipFill>
          <a:blip r:embed="rId3">
            <a:alphaModFix/>
          </a:blip>
          <a:stretch>
            <a:fillRect/>
          </a:stretch>
        </p:blipFill>
        <p:spPr>
          <a:xfrm>
            <a:off x="567137" y="0"/>
            <a:ext cx="8009724" cy="5143500"/>
          </a:xfrm>
          <a:prstGeom prst="rect">
            <a:avLst/>
          </a:prstGeom>
          <a:noFill/>
          <a:ln>
            <a:noFill/>
          </a:ln>
        </p:spPr>
      </p:pic>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476" name="Shape 476"/>
        <p:cNvGrpSpPr/>
        <p:nvPr/>
      </p:nvGrpSpPr>
      <p:grpSpPr>
        <a:xfrm>
          <a:off x="0" y="0"/>
          <a:ext cx="0" cy="0"/>
          <a:chOff x="0" y="0"/>
          <a:chExt cx="0" cy="0"/>
        </a:xfrm>
      </p:grpSpPr>
      <p:sp>
        <p:nvSpPr>
          <p:cNvPr id="477" name="Google Shape;477;p88"/>
          <p:cNvSpPr txBox="1"/>
          <p:nvPr>
            <p:ph idx="1" type="body"/>
          </p:nvPr>
        </p:nvSpPr>
        <p:spPr>
          <a:xfrm>
            <a:off x="311700" y="162325"/>
            <a:ext cx="8520600" cy="48087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solidFill>
                <a:schemeClr val="dk1"/>
              </a:solidFill>
              <a:highlight>
                <a:srgbClr val="000000"/>
              </a:highlight>
              <a:latin typeface="Verdana"/>
              <a:ea typeface="Verdana"/>
              <a:cs typeface="Verdana"/>
              <a:sym typeface="Verdana"/>
            </a:endParaRPr>
          </a:p>
        </p:txBody>
      </p:sp>
    </p:spTree>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481" name="Shape 481"/>
        <p:cNvGrpSpPr/>
        <p:nvPr/>
      </p:nvGrpSpPr>
      <p:grpSpPr>
        <a:xfrm>
          <a:off x="0" y="0"/>
          <a:ext cx="0" cy="0"/>
          <a:chOff x="0" y="0"/>
          <a:chExt cx="0" cy="0"/>
        </a:xfrm>
      </p:grpSpPr>
      <p:pic>
        <p:nvPicPr>
          <p:cNvPr id="482" name="Google Shape;482;p89"/>
          <p:cNvPicPr preferRelativeResize="0"/>
          <p:nvPr/>
        </p:nvPicPr>
        <p:blipFill>
          <a:blip r:embed="rId3">
            <a:alphaModFix/>
          </a:blip>
          <a:stretch>
            <a:fillRect/>
          </a:stretch>
        </p:blipFill>
        <p:spPr>
          <a:xfrm>
            <a:off x="515983" y="0"/>
            <a:ext cx="8112035" cy="51435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90" name="Shape 90"/>
        <p:cNvGrpSpPr/>
        <p:nvPr/>
      </p:nvGrpSpPr>
      <p:grpSpPr>
        <a:xfrm>
          <a:off x="0" y="0"/>
          <a:ext cx="0" cy="0"/>
          <a:chOff x="0" y="0"/>
          <a:chExt cx="0" cy="0"/>
        </a:xfrm>
      </p:grpSpPr>
      <p:sp>
        <p:nvSpPr>
          <p:cNvPr id="91" name="Google Shape;91;p20"/>
          <p:cNvSpPr txBox="1"/>
          <p:nvPr>
            <p:ph idx="1" type="body"/>
          </p:nvPr>
        </p:nvSpPr>
        <p:spPr>
          <a:xfrm>
            <a:off x="311700" y="162325"/>
            <a:ext cx="3117300" cy="4808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solidFill>
                  <a:schemeClr val="dk1"/>
                </a:solidFill>
                <a:highlight>
                  <a:srgbClr val="000000"/>
                </a:highlight>
                <a:latin typeface="Verdana"/>
                <a:ea typeface="Verdana"/>
                <a:cs typeface="Verdana"/>
                <a:sym typeface="Verdana"/>
              </a:rPr>
              <a:t>GI-tagged "Kaladi":</a:t>
            </a:r>
            <a:endParaRPr>
              <a:solidFill>
                <a:schemeClr val="dk1"/>
              </a:solidFill>
              <a:highlight>
                <a:srgbClr val="000000"/>
              </a:highlight>
              <a:latin typeface="Verdana"/>
              <a:ea typeface="Verdana"/>
              <a:cs typeface="Verdana"/>
              <a:sym typeface="Verdana"/>
            </a:endParaRPr>
          </a:p>
          <a:p>
            <a:pPr indent="0" lvl="0" marL="0" rtl="0" algn="l">
              <a:spcBef>
                <a:spcPts val="1200"/>
              </a:spcBef>
              <a:spcAft>
                <a:spcPts val="1200"/>
              </a:spcAft>
              <a:buNone/>
            </a:pPr>
            <a:r>
              <a:rPr lang="en">
                <a:solidFill>
                  <a:schemeClr val="dk1"/>
                </a:solidFill>
                <a:highlight>
                  <a:srgbClr val="000000"/>
                </a:highlight>
                <a:latin typeface="Verdana"/>
                <a:ea typeface="Verdana"/>
                <a:cs typeface="Verdana"/>
                <a:sym typeface="Verdana"/>
              </a:rPr>
              <a:t>Context: </a:t>
            </a:r>
            <a:r>
              <a:rPr lang="en">
                <a:solidFill>
                  <a:srgbClr val="FFFF00"/>
                </a:solidFill>
                <a:highlight>
                  <a:srgbClr val="000000"/>
                </a:highlight>
                <a:latin typeface="Verdana"/>
                <a:ea typeface="Verdana"/>
                <a:cs typeface="Verdana"/>
                <a:sym typeface="Verdana"/>
              </a:rPr>
              <a:t>Udhamapur’s GI-tagged "Kaladi" to be upscaled for diverse food recipes</a:t>
            </a:r>
            <a:r>
              <a:rPr lang="en">
                <a:solidFill>
                  <a:schemeClr val="dk1"/>
                </a:solidFill>
                <a:highlight>
                  <a:srgbClr val="000000"/>
                </a:highlight>
                <a:latin typeface="Verdana"/>
                <a:ea typeface="Verdana"/>
                <a:cs typeface="Verdana"/>
                <a:sym typeface="Verdana"/>
              </a:rPr>
              <a:t> using advanced food technologies: Dr. Jitendra Singh.</a:t>
            </a:r>
            <a:endParaRPr>
              <a:solidFill>
                <a:schemeClr val="dk1"/>
              </a:solidFill>
              <a:highlight>
                <a:srgbClr val="000000"/>
              </a:highlight>
              <a:latin typeface="Verdana"/>
              <a:ea typeface="Verdana"/>
              <a:cs typeface="Verdana"/>
              <a:sym typeface="Verdana"/>
            </a:endParaRPr>
          </a:p>
        </p:txBody>
      </p:sp>
      <p:pic>
        <p:nvPicPr>
          <p:cNvPr id="92" name="Google Shape;92;p20"/>
          <p:cNvPicPr preferRelativeResize="0"/>
          <p:nvPr/>
        </p:nvPicPr>
        <p:blipFill>
          <a:blip r:embed="rId3">
            <a:alphaModFix/>
          </a:blip>
          <a:stretch>
            <a:fillRect/>
          </a:stretch>
        </p:blipFill>
        <p:spPr>
          <a:xfrm>
            <a:off x="4195575" y="162325"/>
            <a:ext cx="4808700" cy="48087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96" name="Shape 96"/>
        <p:cNvGrpSpPr/>
        <p:nvPr/>
      </p:nvGrpSpPr>
      <p:grpSpPr>
        <a:xfrm>
          <a:off x="0" y="0"/>
          <a:ext cx="0" cy="0"/>
          <a:chOff x="0" y="0"/>
          <a:chExt cx="0" cy="0"/>
        </a:xfrm>
      </p:grpSpPr>
      <p:sp>
        <p:nvSpPr>
          <p:cNvPr id="97" name="Google Shape;97;p21"/>
          <p:cNvSpPr txBox="1"/>
          <p:nvPr>
            <p:ph idx="1" type="body"/>
          </p:nvPr>
        </p:nvSpPr>
        <p:spPr>
          <a:xfrm>
            <a:off x="3675325" y="98525"/>
            <a:ext cx="5271600" cy="49170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solidFill>
                  <a:schemeClr val="dk1"/>
                </a:solidFill>
                <a:highlight>
                  <a:srgbClr val="000000"/>
                </a:highlight>
                <a:latin typeface="Verdana"/>
                <a:ea typeface="Verdana"/>
                <a:cs typeface="Verdana"/>
                <a:sym typeface="Verdana"/>
              </a:rPr>
              <a:t>What are GI tags?</a:t>
            </a:r>
            <a:endParaRPr>
              <a:solidFill>
                <a:schemeClr val="dk1"/>
              </a:solidFill>
              <a:highlight>
                <a:srgbClr val="000000"/>
              </a:highlight>
              <a:latin typeface="Verdana"/>
              <a:ea typeface="Verdana"/>
              <a:cs typeface="Verdana"/>
              <a:sym typeface="Verdana"/>
            </a:endParaRPr>
          </a:p>
          <a:p>
            <a:pPr indent="-342900" lvl="0" marL="457200" rtl="0" algn="l">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A GI is </a:t>
            </a:r>
            <a:r>
              <a:rPr lang="en">
                <a:solidFill>
                  <a:srgbClr val="FFFF00"/>
                </a:solidFill>
                <a:highlight>
                  <a:srgbClr val="000000"/>
                </a:highlight>
                <a:latin typeface="Verdana"/>
                <a:ea typeface="Verdana"/>
                <a:cs typeface="Verdana"/>
                <a:sym typeface="Verdana"/>
              </a:rPr>
              <a:t>a sign used on products</a:t>
            </a:r>
            <a:r>
              <a:rPr lang="en">
                <a:solidFill>
                  <a:schemeClr val="dk1"/>
                </a:solidFill>
                <a:highlight>
                  <a:srgbClr val="000000"/>
                </a:highlight>
                <a:latin typeface="Verdana"/>
                <a:ea typeface="Verdana"/>
                <a:cs typeface="Verdana"/>
                <a:sym typeface="Verdana"/>
              </a:rPr>
              <a:t> that have a </a:t>
            </a:r>
            <a:r>
              <a:rPr lang="en">
                <a:solidFill>
                  <a:srgbClr val="FFFF00"/>
                </a:solidFill>
                <a:highlight>
                  <a:srgbClr val="000000"/>
                </a:highlight>
                <a:latin typeface="Verdana"/>
                <a:ea typeface="Verdana"/>
                <a:cs typeface="Verdana"/>
                <a:sym typeface="Verdana"/>
              </a:rPr>
              <a:t>specific geographical origin and possess qualities</a:t>
            </a:r>
            <a:r>
              <a:rPr lang="en">
                <a:solidFill>
                  <a:schemeClr val="dk1"/>
                </a:solidFill>
                <a:highlight>
                  <a:srgbClr val="000000"/>
                </a:highlight>
                <a:latin typeface="Verdana"/>
                <a:ea typeface="Verdana"/>
                <a:cs typeface="Verdana"/>
                <a:sym typeface="Verdana"/>
              </a:rPr>
              <a:t> or a reputation that are due to that origin. </a:t>
            </a:r>
            <a:endParaRPr>
              <a:solidFill>
                <a:schemeClr val="dk1"/>
              </a:solidFill>
              <a:highlight>
                <a:srgbClr val="000000"/>
              </a:highlight>
              <a:latin typeface="Verdana"/>
              <a:ea typeface="Verdana"/>
              <a:cs typeface="Verdana"/>
              <a:sym typeface="Verdana"/>
            </a:endParaRPr>
          </a:p>
          <a:p>
            <a:pPr indent="-342900" lvl="0" marL="457200" rtl="0" algn="l">
              <a:spcBef>
                <a:spcPts val="600"/>
              </a:spcBef>
              <a:spcAft>
                <a:spcPts val="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The GI tag </a:t>
            </a:r>
            <a:r>
              <a:rPr lang="en">
                <a:solidFill>
                  <a:srgbClr val="FFFF00"/>
                </a:solidFill>
                <a:highlight>
                  <a:srgbClr val="000000"/>
                </a:highlight>
                <a:latin typeface="Verdana"/>
                <a:ea typeface="Verdana"/>
                <a:cs typeface="Verdana"/>
                <a:sym typeface="Verdana"/>
              </a:rPr>
              <a:t>ensures that only the authorised users</a:t>
            </a:r>
            <a:r>
              <a:rPr lang="en">
                <a:solidFill>
                  <a:schemeClr val="dk1"/>
                </a:solidFill>
                <a:highlight>
                  <a:srgbClr val="000000"/>
                </a:highlight>
                <a:latin typeface="Verdana"/>
                <a:ea typeface="Verdana"/>
                <a:cs typeface="Verdana"/>
                <a:sym typeface="Verdana"/>
              </a:rPr>
              <a:t> or those residing in the geographical territory </a:t>
            </a:r>
            <a:r>
              <a:rPr lang="en">
                <a:solidFill>
                  <a:srgbClr val="FFFF00"/>
                </a:solidFill>
                <a:highlight>
                  <a:srgbClr val="000000"/>
                </a:highlight>
                <a:latin typeface="Verdana"/>
                <a:ea typeface="Verdana"/>
                <a:cs typeface="Verdana"/>
                <a:sym typeface="Verdana"/>
              </a:rPr>
              <a:t>are allowed to use the popular product name</a:t>
            </a:r>
            <a:r>
              <a:rPr lang="en">
                <a:solidFill>
                  <a:schemeClr val="dk1"/>
                </a:solidFill>
                <a:highlight>
                  <a:srgbClr val="000000"/>
                </a:highlight>
                <a:latin typeface="Verdana"/>
                <a:ea typeface="Verdana"/>
                <a:cs typeface="Verdana"/>
                <a:sym typeface="Verdana"/>
              </a:rPr>
              <a:t>.</a:t>
            </a:r>
            <a:endParaRPr>
              <a:solidFill>
                <a:schemeClr val="dk1"/>
              </a:solidFill>
              <a:highlight>
                <a:srgbClr val="000000"/>
              </a:highlight>
              <a:latin typeface="Verdana"/>
              <a:ea typeface="Verdana"/>
              <a:cs typeface="Verdana"/>
              <a:sym typeface="Verdana"/>
            </a:endParaRPr>
          </a:p>
          <a:p>
            <a:pPr indent="-342900" lvl="0" marL="457200" rtl="0" algn="l">
              <a:spcBef>
                <a:spcPts val="600"/>
              </a:spcBef>
              <a:spcAft>
                <a:spcPts val="600"/>
              </a:spcAft>
              <a:buClr>
                <a:schemeClr val="dk1"/>
              </a:buClr>
              <a:buSzPts val="1800"/>
              <a:buFont typeface="Verdana"/>
              <a:buChar char="➢"/>
            </a:pPr>
            <a:r>
              <a:rPr lang="en">
                <a:solidFill>
                  <a:schemeClr val="dk1"/>
                </a:solidFill>
                <a:highlight>
                  <a:srgbClr val="000000"/>
                </a:highlight>
                <a:latin typeface="Verdana"/>
                <a:ea typeface="Verdana"/>
                <a:cs typeface="Verdana"/>
                <a:sym typeface="Verdana"/>
              </a:rPr>
              <a:t>GI registration is </a:t>
            </a:r>
            <a:r>
              <a:rPr lang="en">
                <a:solidFill>
                  <a:srgbClr val="FFFF00"/>
                </a:solidFill>
                <a:highlight>
                  <a:srgbClr val="000000"/>
                </a:highlight>
                <a:latin typeface="Verdana"/>
                <a:ea typeface="Verdana"/>
                <a:cs typeface="Verdana"/>
                <a:sym typeface="Verdana"/>
              </a:rPr>
              <a:t>overseen by the Department for Promotion of Industry and Internal Trade</a:t>
            </a:r>
            <a:r>
              <a:rPr lang="en">
                <a:solidFill>
                  <a:schemeClr val="dk1"/>
                </a:solidFill>
                <a:highlight>
                  <a:srgbClr val="000000"/>
                </a:highlight>
                <a:latin typeface="Verdana"/>
                <a:ea typeface="Verdana"/>
                <a:cs typeface="Verdana"/>
                <a:sym typeface="Verdana"/>
              </a:rPr>
              <a:t> under the Ministry of Commerce and Industry.</a:t>
            </a:r>
            <a:endParaRPr>
              <a:solidFill>
                <a:schemeClr val="dk1"/>
              </a:solidFill>
              <a:highlight>
                <a:srgbClr val="000000"/>
              </a:highlight>
              <a:latin typeface="Verdana"/>
              <a:ea typeface="Verdana"/>
              <a:cs typeface="Verdana"/>
              <a:sym typeface="Verdana"/>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