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 id="390" r:id="rId141"/>
    <p:sldId id="391" r:id="rId142"/>
    <p:sldId id="392" r:id="rId143"/>
    <p:sldId id="393" r:id="rId144"/>
    <p:sldId id="394" r:id="rId145"/>
    <p:sldId id="395" r:id="rId146"/>
    <p:sldId id="396" r:id="rId147"/>
    <p:sldId id="397" r:id="rId14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5F3CF62-E80D-4E48-A6F5-66E98E25EC20}">
  <a:tblStyle styleId="{D5F3CF62-E80D-4E48-A6F5-66E98E25EC20}"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7" Type="http://schemas.openxmlformats.org/officeDocument/2006/relationships/slide" Target="slides/slide101.xml"/><Relationship Id="rId106" Type="http://schemas.openxmlformats.org/officeDocument/2006/relationships/slide" Target="slides/slide100.xml"/><Relationship Id="rId105" Type="http://schemas.openxmlformats.org/officeDocument/2006/relationships/slide" Target="slides/slide99.xml"/><Relationship Id="rId104" Type="http://schemas.openxmlformats.org/officeDocument/2006/relationships/slide" Target="slides/slide98.xml"/><Relationship Id="rId109" Type="http://schemas.openxmlformats.org/officeDocument/2006/relationships/slide" Target="slides/slide103.xml"/><Relationship Id="rId108" Type="http://schemas.openxmlformats.org/officeDocument/2006/relationships/slide" Target="slides/slide102.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slide" Target="slides/slide97.xml"/><Relationship Id="rId102" Type="http://schemas.openxmlformats.org/officeDocument/2006/relationships/slide" Target="slides/slide96.xml"/><Relationship Id="rId101" Type="http://schemas.openxmlformats.org/officeDocument/2006/relationships/slide" Target="slides/slide95.xml"/><Relationship Id="rId100" Type="http://schemas.openxmlformats.org/officeDocument/2006/relationships/slide" Target="slides/slide94.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29" Type="http://schemas.openxmlformats.org/officeDocument/2006/relationships/slide" Target="slides/slide123.xml"/><Relationship Id="rId128" Type="http://schemas.openxmlformats.org/officeDocument/2006/relationships/slide" Target="slides/slide122.xml"/><Relationship Id="rId127" Type="http://schemas.openxmlformats.org/officeDocument/2006/relationships/slide" Target="slides/slide121.xml"/><Relationship Id="rId126" Type="http://schemas.openxmlformats.org/officeDocument/2006/relationships/slide" Target="slides/slide120.xml"/><Relationship Id="rId26" Type="http://schemas.openxmlformats.org/officeDocument/2006/relationships/slide" Target="slides/slide20.xml"/><Relationship Id="rId121" Type="http://schemas.openxmlformats.org/officeDocument/2006/relationships/slide" Target="slides/slide115.xml"/><Relationship Id="rId25" Type="http://schemas.openxmlformats.org/officeDocument/2006/relationships/slide" Target="slides/slide19.xml"/><Relationship Id="rId120" Type="http://schemas.openxmlformats.org/officeDocument/2006/relationships/slide" Target="slides/slide114.xml"/><Relationship Id="rId28" Type="http://schemas.openxmlformats.org/officeDocument/2006/relationships/slide" Target="slides/slide22.xml"/><Relationship Id="rId27" Type="http://schemas.openxmlformats.org/officeDocument/2006/relationships/slide" Target="slides/slide21.xml"/><Relationship Id="rId125" Type="http://schemas.openxmlformats.org/officeDocument/2006/relationships/slide" Target="slides/slide119.xml"/><Relationship Id="rId29" Type="http://schemas.openxmlformats.org/officeDocument/2006/relationships/slide" Target="slides/slide23.xml"/><Relationship Id="rId124" Type="http://schemas.openxmlformats.org/officeDocument/2006/relationships/slide" Target="slides/slide118.xml"/><Relationship Id="rId123" Type="http://schemas.openxmlformats.org/officeDocument/2006/relationships/slide" Target="slides/slide117.xml"/><Relationship Id="rId122" Type="http://schemas.openxmlformats.org/officeDocument/2006/relationships/slide" Target="slides/slide116.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11" Type="http://schemas.openxmlformats.org/officeDocument/2006/relationships/slide" Target="slides/slide5.xml"/><Relationship Id="rId99" Type="http://schemas.openxmlformats.org/officeDocument/2006/relationships/slide" Target="slides/slide93.xml"/><Relationship Id="rId10" Type="http://schemas.openxmlformats.org/officeDocument/2006/relationships/slide" Target="slides/slide4.xml"/><Relationship Id="rId98" Type="http://schemas.openxmlformats.org/officeDocument/2006/relationships/slide" Target="slides/slide92.xml"/><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18" Type="http://schemas.openxmlformats.org/officeDocument/2006/relationships/slide" Target="slides/slide112.xml"/><Relationship Id="rId117" Type="http://schemas.openxmlformats.org/officeDocument/2006/relationships/slide" Target="slides/slide111.xml"/><Relationship Id="rId116" Type="http://schemas.openxmlformats.org/officeDocument/2006/relationships/slide" Target="slides/slide110.xml"/><Relationship Id="rId115" Type="http://schemas.openxmlformats.org/officeDocument/2006/relationships/slide" Target="slides/slide109.xml"/><Relationship Id="rId119" Type="http://schemas.openxmlformats.org/officeDocument/2006/relationships/slide" Target="slides/slide113.xml"/><Relationship Id="rId15" Type="http://schemas.openxmlformats.org/officeDocument/2006/relationships/slide" Target="slides/slide9.xml"/><Relationship Id="rId110" Type="http://schemas.openxmlformats.org/officeDocument/2006/relationships/slide" Target="slides/slide104.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14" Type="http://schemas.openxmlformats.org/officeDocument/2006/relationships/slide" Target="slides/slide108.xml"/><Relationship Id="rId18" Type="http://schemas.openxmlformats.org/officeDocument/2006/relationships/slide" Target="slides/slide12.xml"/><Relationship Id="rId113" Type="http://schemas.openxmlformats.org/officeDocument/2006/relationships/slide" Target="slides/slide107.xml"/><Relationship Id="rId112" Type="http://schemas.openxmlformats.org/officeDocument/2006/relationships/slide" Target="slides/slide106.xml"/><Relationship Id="rId111" Type="http://schemas.openxmlformats.org/officeDocument/2006/relationships/slide" Target="slides/slide105.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48" Type="http://schemas.openxmlformats.org/officeDocument/2006/relationships/slide" Target="slides/slide142.xml"/><Relationship Id="rId9" Type="http://schemas.openxmlformats.org/officeDocument/2006/relationships/slide" Target="slides/slide3.xml"/><Relationship Id="rId143" Type="http://schemas.openxmlformats.org/officeDocument/2006/relationships/slide" Target="slides/slide137.xml"/><Relationship Id="rId142" Type="http://schemas.openxmlformats.org/officeDocument/2006/relationships/slide" Target="slides/slide136.xml"/><Relationship Id="rId141" Type="http://schemas.openxmlformats.org/officeDocument/2006/relationships/slide" Target="slides/slide135.xml"/><Relationship Id="rId140" Type="http://schemas.openxmlformats.org/officeDocument/2006/relationships/slide" Target="slides/slide134.xml"/><Relationship Id="rId5" Type="http://schemas.openxmlformats.org/officeDocument/2006/relationships/slideMaster" Target="slideMasters/slideMaster1.xml"/><Relationship Id="rId147" Type="http://schemas.openxmlformats.org/officeDocument/2006/relationships/slide" Target="slides/slide141.xml"/><Relationship Id="rId6" Type="http://schemas.openxmlformats.org/officeDocument/2006/relationships/notesMaster" Target="notesMasters/notesMaster1.xml"/><Relationship Id="rId146" Type="http://schemas.openxmlformats.org/officeDocument/2006/relationships/slide" Target="slides/slide140.xml"/><Relationship Id="rId7" Type="http://schemas.openxmlformats.org/officeDocument/2006/relationships/slide" Target="slides/slide1.xml"/><Relationship Id="rId145" Type="http://schemas.openxmlformats.org/officeDocument/2006/relationships/slide" Target="slides/slide139.xml"/><Relationship Id="rId8" Type="http://schemas.openxmlformats.org/officeDocument/2006/relationships/slide" Target="slides/slide2.xml"/><Relationship Id="rId144" Type="http://schemas.openxmlformats.org/officeDocument/2006/relationships/slide" Target="slides/slide138.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139" Type="http://schemas.openxmlformats.org/officeDocument/2006/relationships/slide" Target="slides/slide133.xml"/><Relationship Id="rId138" Type="http://schemas.openxmlformats.org/officeDocument/2006/relationships/slide" Target="slides/slide132.xml"/><Relationship Id="rId137" Type="http://schemas.openxmlformats.org/officeDocument/2006/relationships/slide" Target="slides/slide131.xml"/><Relationship Id="rId132" Type="http://schemas.openxmlformats.org/officeDocument/2006/relationships/slide" Target="slides/slide126.xml"/><Relationship Id="rId131" Type="http://schemas.openxmlformats.org/officeDocument/2006/relationships/slide" Target="slides/slide125.xml"/><Relationship Id="rId130" Type="http://schemas.openxmlformats.org/officeDocument/2006/relationships/slide" Target="slides/slide124.xml"/><Relationship Id="rId136" Type="http://schemas.openxmlformats.org/officeDocument/2006/relationships/slide" Target="slides/slide130.xml"/><Relationship Id="rId135" Type="http://schemas.openxmlformats.org/officeDocument/2006/relationships/slide" Target="slides/slide129.xml"/><Relationship Id="rId134" Type="http://schemas.openxmlformats.org/officeDocument/2006/relationships/slide" Target="slides/slide128.xml"/><Relationship Id="rId133" Type="http://schemas.openxmlformats.org/officeDocument/2006/relationships/slide" Target="slides/slide127.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e02ad455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e02ad455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e058afb4f4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e058afb4f4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3e058afb4f4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3e058afb4f4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3e058afb4f4_0_4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3e058afb4f4_0_4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3e058afb4f4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3e058afb4f4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e058afb4f4_0_4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3" name="Google Shape;613;g3e058afb4f4_0_4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e058afb4f4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8" name="Google Shape;618;g3e058afb4f4_0_4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3e058afb4f4_0_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3" name="Google Shape;623;g3e058afb4f4_0_4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e058afb4f4_0_4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3e058afb4f4_0_4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e058afb4f4_0_4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3e058afb4f4_0_4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e058afb4f4_0_4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3e058afb4f4_0_4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e058afb4f4_0_4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3e058afb4f4_0_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e058afb4f4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e058afb4f4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3e058afb4f4_0_4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3e058afb4f4_0_4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e058afb4f4_0_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3e058afb4f4_0_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3e058afb4f4_0_4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0" name="Google Shape;660;g3e058afb4f4_0_4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3e058afb4f4_0_4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6" name="Google Shape;666;g3e058afb4f4_0_4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3e058afb4f4_0_5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3e058afb4f4_0_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3e058afb4f4_0_5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7" name="Google Shape;677;g3e058afb4f4_0_5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3e058afb4f4_0_5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3" name="Google Shape;683;g3e058afb4f4_0_5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e058afb4f4_0_5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8" name="Google Shape;688;g3e058afb4f4_0_5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g3e058afb4f4_0_5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3" name="Google Shape;693;g3e058afb4f4_0_5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3e058afb4f4_0_5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9" name="Google Shape;699;g3e058afb4f4_0_5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e058afb4f4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e058afb4f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3e058afb4f4_0_5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5" name="Google Shape;705;g3e058afb4f4_0_5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3e058afb4f4_0_5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1" name="Google Shape;711;g3e058afb4f4_0_5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3e058afb4f4_0_5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3e058afb4f4_0_5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3e058afb4f4_0_5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3e058afb4f4_0_5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g3e058afb4f4_0_5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8" name="Google Shape;728;g3e058afb4f4_0_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e058afb4f4_0_5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3e058afb4f4_0_5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3e058afb4f4_0_5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8" name="Google Shape;738;g3e058afb4f4_0_5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3e058afb4f4_0_5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4" name="Google Shape;744;g3e058afb4f4_0_5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3e058afb4f4_0_5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3e058afb4f4_0_5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3e058afb4f4_0_5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3e058afb4f4_0_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e058afb4f4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e058afb4f4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3e058afb4f4_0_5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0" name="Google Shape;760;g3e058afb4f4_0_5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e058afb4f4_0_5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5" name="Google Shape;765;g3e058afb4f4_0_5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3e058afb4f4_0_5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1" name="Google Shape;771;g3e058afb4f4_0_5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3e058afb4f4_0_5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6" name="Google Shape;776;g3e058afb4f4_0_5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g3e058afb4f4_0_5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1" name="Google Shape;781;g3e058afb4f4_0_5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3e058afb4f4_0_5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6" name="Google Shape;786;g3e058afb4f4_0_5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3e058afb4f4_0_6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3" name="Google Shape;793;g3e058afb4f4_0_6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3e058afb4f4_0_6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3e058afb4f4_0_6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3e058afb4f4_0_6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3e058afb4f4_0_6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3e058afb4f4_0_6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2" name="Google Shape;812;g3e058afb4f4_0_6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e058afb4f4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e058afb4f4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g3e058afb4f4_0_6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7" name="Google Shape;817;g3e058afb4f4_0_6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3e058afb4f4_0_6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3" name="Google Shape;823;g3e058afb4f4_0_6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g3e058afb4f4_0_6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9" name="Google Shape;829;g3e058afb4f4_0_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e058afb4f4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e058afb4f4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e058afb4f4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e058afb4f4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e058afb4f4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e058afb4f4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e058afb4f4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e058afb4f4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e058afb4f4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e058afb4f4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e058afb4f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e058afb4f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e058afb4f4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e058afb4f4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e058afb4f4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e058afb4f4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e058afb4f4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e058afb4f4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e058afb4f4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e058afb4f4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e058afb4f4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e058afb4f4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e058afb4f4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e058afb4f4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e058afb4f4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e058afb4f4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e058afb4f4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e058afb4f4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e058afb4f4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e058afb4f4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e058afb4f4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e058afb4f4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e058afb4f4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e058afb4f4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e058afb4f4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e058afb4f4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e058afb4f4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e058afb4f4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e058afb4f4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7" name="Google Shape;217;g3e058afb4f4_0_1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e058afb4f4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 name="Google Shape;223;g3e058afb4f4_0_1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e058afb4f4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 name="Google Shape;229;g3e058afb4f4_0_1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e058afb4f4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 name="Google Shape;234;g3e058afb4f4_0_1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e058afb4f4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e058afb4f4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e058afb4f4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e058afb4f4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e058afb4f4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e058afb4f4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e058afb4f4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3e058afb4f4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e058afb4f4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e058afb4f4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e058afb4f4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e058afb4f4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e058afb4f4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e058afb4f4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e058afb4f4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e058afb4f4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e058afb4f4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e058afb4f4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e058afb4f4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e058afb4f4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e058afb4f4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e058afb4f4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e058afb4f4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e058afb4f4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e058afb4f4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e058afb4f4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e058afb4f4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e058afb4f4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e058afb4f4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e058afb4f4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e058afb4f4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e058afb4f4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e058afb4f4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e058afb4f4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e058afb4f4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e058afb4f4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e058afb4f4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e058afb4f4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e058afb4f4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e058afb4f4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e058afb4f4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e058afb4f4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e058afb4f4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e058afb4f4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e058afb4f4_0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e058afb4f4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e058afb4f4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e058afb4f4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e058afb4f4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e058afb4f4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e058afb4f4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e058afb4f4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e058afb4f4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e058afb4f4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e058afb4f4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3e058afb4f4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e058afb4f4_0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e058afb4f4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e058afb4f4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e058afb4f4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e058afb4f4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e058afb4f4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e058afb4f4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e058afb4f4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e058afb4f4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e058afb4f4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e058afb4f4_0_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e058afb4f4_0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e058afb4f4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3e058afb4f4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e058afb4f4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3e058afb4f4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e058afb4f4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g3e058afb4f4_0_3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e058afb4f4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e058afb4f4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e058afb4f4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0" name="Google Shape;430;g3e058afb4f4_0_3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e058afb4f4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5" name="Google Shape;435;g3e058afb4f4_0_3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e058afb4f4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0" name="Google Shape;440;g3e058afb4f4_0_3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e058afb4f4_0_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e058afb4f4_0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e058afb4f4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e058afb4f4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e058afb4f4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e058afb4f4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e058afb4f4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3e058afb4f4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e058afb4f4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e058afb4f4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e058afb4f4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3e058afb4f4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e058afb4f4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3e058afb4f4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e058afb4f4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e058afb4f4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3e058afb4f4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3e058afb4f4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e058afb4f4_0_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3e058afb4f4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e058afb4f4_0_3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3e058afb4f4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3e058afb4f4_0_3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2" name="Google Shape;502;g3e058afb4f4_0_3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e058afb4f4_0_3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8" name="Google Shape;508;g3e058afb4f4_0_3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e058afb4f4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3e058afb4f4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e058afb4f4_0_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3e058afb4f4_0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e058afb4f4_0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3e058afb4f4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e058afb4f4_0_3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3e058afb4f4_0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e058afb4f4_0_3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3e058afb4f4_0_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e058afb4f4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e058afb4f4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e058afb4f4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3e058afb4f4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e058afb4f4_0_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3e058afb4f4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e058afb4f4_0_4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4" name="Google Shape;554;g3e058afb4f4_0_4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e058afb4f4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0" name="Google Shape;560;g3e058afb4f4_0_4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e058afb4f4_0_4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6" name="Google Shape;566;g3e058afb4f4_0_4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3e058afb4f4_0_4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2" name="Google Shape;572;g3e058afb4f4_0_4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e058afb4f4_0_4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7" name="Google Shape;577;g3e058afb4f4_0_4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e058afb4f4_0_4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2" name="Google Shape;582;g3e058afb4f4_0_4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3e058afb4f4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7" name="Google Shape;587;g3e058afb4f4_0_4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e058afb4f4_0_4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2" name="Google Shape;592;g3e058afb4f4_0_4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 Id="rId3" Type="http://schemas.openxmlformats.org/officeDocument/2006/relationships/image" Target="../media/image49.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3.xml"/><Relationship Id="rId3" Type="http://schemas.openxmlformats.org/officeDocument/2006/relationships/image" Target="../media/image75.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6.xml"/><Relationship Id="rId3" Type="http://schemas.openxmlformats.org/officeDocument/2006/relationships/image" Target="../media/image55.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50.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9.xml"/><Relationship Id="rId3" Type="http://schemas.openxmlformats.org/officeDocument/2006/relationships/image" Target="../media/image6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image" Target="../media/image76.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1.xml"/><Relationship Id="rId3" Type="http://schemas.openxmlformats.org/officeDocument/2006/relationships/image" Target="../media/image52.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image" Target="../media/image53.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image" Target="../media/image65.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5.xml"/><Relationship Id="rId3" Type="http://schemas.openxmlformats.org/officeDocument/2006/relationships/image" Target="../media/image70.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8.xml"/><Relationship Id="rId3" Type="http://schemas.openxmlformats.org/officeDocument/2006/relationships/image" Target="../media/image73.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9.xml"/><Relationship Id="rId3" Type="http://schemas.openxmlformats.org/officeDocument/2006/relationships/image" Target="../media/image6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0.xml"/><Relationship Id="rId3" Type="http://schemas.openxmlformats.org/officeDocument/2006/relationships/image" Target="../media/image61.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1.xml"/><Relationship Id="rId3" Type="http://schemas.openxmlformats.org/officeDocument/2006/relationships/image" Target="../media/image58.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2.xml"/><Relationship Id="rId3" Type="http://schemas.openxmlformats.org/officeDocument/2006/relationships/image" Target="../media/image56.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6.xml"/><Relationship Id="rId3" Type="http://schemas.openxmlformats.org/officeDocument/2006/relationships/image" Target="../media/image54.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7.xml"/><Relationship Id="rId3" Type="http://schemas.openxmlformats.org/officeDocument/2006/relationships/image" Target="../media/image57.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1.xml"/><Relationship Id="rId3" Type="http://schemas.openxmlformats.org/officeDocument/2006/relationships/image" Target="../media/image59.jp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5.xml"/><Relationship Id="rId3" Type="http://schemas.openxmlformats.org/officeDocument/2006/relationships/image" Target="../media/image80.png"/><Relationship Id="rId4" Type="http://schemas.openxmlformats.org/officeDocument/2006/relationships/image" Target="../media/image74.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6.xml"/><Relationship Id="rId3" Type="http://schemas.openxmlformats.org/officeDocument/2006/relationships/image" Target="../media/image72.png"/><Relationship Id="rId4" Type="http://schemas.openxmlformats.org/officeDocument/2006/relationships/image" Target="../media/image71.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7.xml"/><Relationship Id="rId3" Type="http://schemas.openxmlformats.org/officeDocument/2006/relationships/image" Target="../media/image62.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8.xml"/><Relationship Id="rId3" Type="http://schemas.openxmlformats.org/officeDocument/2006/relationships/image" Target="../media/image66.jp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0.xml"/><Relationship Id="rId3" Type="http://schemas.openxmlformats.org/officeDocument/2006/relationships/image" Target="../media/image78.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1.xml"/><Relationship Id="rId3" Type="http://schemas.openxmlformats.org/officeDocument/2006/relationships/image" Target="../media/image77.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2.xml"/><Relationship Id="rId3" Type="http://schemas.openxmlformats.org/officeDocument/2006/relationships/image" Target="../media/image6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6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2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5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19.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2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2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22.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3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2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4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4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image" Target="../media/image4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4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4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45.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4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67.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5.xml"/><Relationship Id="rId3" Type="http://schemas.openxmlformats.org/officeDocument/2006/relationships/image" Target="../media/image3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 Id="rId3" Type="http://schemas.openxmlformats.org/officeDocument/2006/relationships/image" Target="../media/image35.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 Id="rId3" Type="http://schemas.openxmlformats.org/officeDocument/2006/relationships/image" Target="../media/image4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9.xml"/><Relationship Id="rId3" Type="http://schemas.openxmlformats.org/officeDocument/2006/relationships/image" Target="../media/image4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0.xml"/><Relationship Id="rId3" Type="http://schemas.openxmlformats.org/officeDocument/2006/relationships/image" Target="../media/image3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 Id="rId3" Type="http://schemas.openxmlformats.org/officeDocument/2006/relationships/image" Target="../media/image39.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2.xml"/><Relationship Id="rId3" Type="http://schemas.openxmlformats.org/officeDocument/2006/relationships/image" Target="../media/image38.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3.xml"/><Relationship Id="rId3" Type="http://schemas.openxmlformats.org/officeDocument/2006/relationships/image" Target="../media/image79.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4.xml"/><Relationship Id="rId3" Type="http://schemas.openxmlformats.org/officeDocument/2006/relationships/image" Target="../media/image63.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highlight>
                  <a:srgbClr val="000000"/>
                </a:highlight>
                <a:latin typeface="Verdana"/>
                <a:ea typeface="Verdana"/>
                <a:cs typeface="Verdana"/>
                <a:sym typeface="Verdana"/>
              </a:rPr>
              <a:t>January 2026 </a:t>
            </a:r>
            <a:br>
              <a:rPr lang="en">
                <a:highlight>
                  <a:srgbClr val="000000"/>
                </a:highlight>
                <a:latin typeface="Verdana"/>
                <a:ea typeface="Verdana"/>
                <a:cs typeface="Verdana"/>
                <a:sym typeface="Verdana"/>
              </a:rPr>
            </a:br>
            <a:r>
              <a:rPr lang="en">
                <a:highlight>
                  <a:srgbClr val="000000"/>
                </a:highlight>
                <a:latin typeface="Verdana"/>
                <a:ea typeface="Verdana"/>
                <a:cs typeface="Verdana"/>
                <a:sym typeface="Verdana"/>
              </a:rPr>
              <a:t>Current Affairs</a:t>
            </a:r>
            <a:endParaRPr>
              <a:highlight>
                <a:srgbClr val="000000"/>
              </a:highlight>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0" name="Shape 100"/>
        <p:cNvGrpSpPr/>
        <p:nvPr/>
      </p:nvGrpSpPr>
      <p:grpSpPr>
        <a:xfrm>
          <a:off x="0" y="0"/>
          <a:ext cx="0" cy="0"/>
          <a:chOff x="0" y="0"/>
          <a:chExt cx="0" cy="0"/>
        </a:xfrm>
      </p:grpSpPr>
      <p:sp>
        <p:nvSpPr>
          <p:cNvPr id="101" name="Google Shape;101;p22"/>
          <p:cNvSpPr txBox="1"/>
          <p:nvPr>
            <p:ph idx="1" type="body"/>
          </p:nvPr>
        </p:nvSpPr>
        <p:spPr>
          <a:xfrm>
            <a:off x="3571025" y="162325"/>
            <a:ext cx="52614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Tagline: </a:t>
            </a:r>
            <a:r>
              <a:rPr lang="en">
                <a:solidFill>
                  <a:srgbClr val="FFFF00"/>
                </a:solidFill>
                <a:highlight>
                  <a:srgbClr val="000000"/>
                </a:highlight>
                <a:latin typeface="Verdana"/>
                <a:ea typeface="Verdana"/>
                <a:cs typeface="Verdana"/>
                <a:sym typeface="Verdana"/>
              </a:rPr>
              <a:t>“Citizen at the Heart of Indian Democracy”.</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Venue: New Delhi.</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Chief Guest:</a:t>
            </a:r>
            <a:r>
              <a:rPr lang="en">
                <a:solidFill>
                  <a:schemeClr val="dk1"/>
                </a:solidFill>
                <a:highlight>
                  <a:srgbClr val="000000"/>
                </a:highlight>
                <a:latin typeface="Verdana"/>
                <a:ea typeface="Verdana"/>
                <a:cs typeface="Verdana"/>
                <a:sym typeface="Verdana"/>
              </a:rPr>
              <a:t> President of India Smt. Droupadi Murmu.</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Two publications launched: </a:t>
            </a:r>
            <a:r>
              <a:rPr lang="en">
                <a:solidFill>
                  <a:schemeClr val="dk1"/>
                </a:solidFill>
                <a:highlight>
                  <a:srgbClr val="000000"/>
                </a:highlight>
                <a:latin typeface="Verdana"/>
                <a:ea typeface="Verdana"/>
                <a:cs typeface="Verdana"/>
                <a:sym typeface="Verdana"/>
              </a:rPr>
              <a:t>“2025: A Year of Initiatives and Innovations” and “Chunav Ka Parv, Bihar Ka Garv”.</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98" name="Shape 598"/>
        <p:cNvGrpSpPr/>
        <p:nvPr/>
      </p:nvGrpSpPr>
      <p:grpSpPr>
        <a:xfrm>
          <a:off x="0" y="0"/>
          <a:ext cx="0" cy="0"/>
          <a:chOff x="0" y="0"/>
          <a:chExt cx="0" cy="0"/>
        </a:xfrm>
      </p:grpSpPr>
      <p:sp>
        <p:nvSpPr>
          <p:cNvPr id="599" name="Google Shape;599;p112"/>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03" name="Shape 603"/>
        <p:cNvGrpSpPr/>
        <p:nvPr/>
      </p:nvGrpSpPr>
      <p:grpSpPr>
        <a:xfrm>
          <a:off x="0" y="0"/>
          <a:ext cx="0" cy="0"/>
          <a:chOff x="0" y="0"/>
          <a:chExt cx="0" cy="0"/>
        </a:xfrm>
      </p:grpSpPr>
      <p:sp>
        <p:nvSpPr>
          <p:cNvPr id="604" name="Google Shape;604;p113"/>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highlight>
                  <a:srgbClr val="000000"/>
                </a:highlight>
                <a:latin typeface="Verdana"/>
                <a:ea typeface="Verdana"/>
                <a:cs typeface="Verdana"/>
                <a:sym typeface="Verdana"/>
              </a:rPr>
              <a:t>Science and Technology:</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08" name="Shape 608"/>
        <p:cNvGrpSpPr/>
        <p:nvPr/>
      </p:nvGrpSpPr>
      <p:grpSpPr>
        <a:xfrm>
          <a:off x="0" y="0"/>
          <a:ext cx="0" cy="0"/>
          <a:chOff x="0" y="0"/>
          <a:chExt cx="0" cy="0"/>
        </a:xfrm>
      </p:grpSpPr>
      <p:sp>
        <p:nvSpPr>
          <p:cNvPr id="609" name="Google Shape;609;p114"/>
          <p:cNvSpPr txBox="1"/>
          <p:nvPr>
            <p:ph idx="1" type="body"/>
          </p:nvPr>
        </p:nvSpPr>
        <p:spPr>
          <a:xfrm>
            <a:off x="3601475" y="162325"/>
            <a:ext cx="52308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Nipah Virus:</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Two Nipah Virus Disease </a:t>
            </a:r>
            <a:r>
              <a:rPr lang="en">
                <a:solidFill>
                  <a:schemeClr val="dk1"/>
                </a:solidFill>
                <a:highlight>
                  <a:srgbClr val="000000"/>
                </a:highlight>
                <a:latin typeface="Verdana"/>
                <a:ea typeface="Verdana"/>
                <a:cs typeface="Verdana"/>
                <a:sym typeface="Verdana"/>
              </a:rPr>
              <a:t>Cases Reported in West Bengal Since Last December: NCDC.</a:t>
            </a:r>
            <a:endParaRPr>
              <a:solidFill>
                <a:schemeClr val="dk1"/>
              </a:solidFill>
              <a:highlight>
                <a:srgbClr val="000000"/>
              </a:highlight>
              <a:latin typeface="Verdana"/>
              <a:ea typeface="Verdana"/>
              <a:cs typeface="Verdana"/>
              <a:sym typeface="Verdana"/>
            </a:endParaRPr>
          </a:p>
        </p:txBody>
      </p:sp>
      <p:pic>
        <p:nvPicPr>
          <p:cNvPr id="610" name="Google Shape;610;p114"/>
          <p:cNvPicPr preferRelativeResize="0"/>
          <p:nvPr/>
        </p:nvPicPr>
        <p:blipFill>
          <a:blip r:embed="rId3">
            <a:alphaModFix/>
          </a:blip>
          <a:stretch>
            <a:fillRect/>
          </a:stretch>
        </p:blipFill>
        <p:spPr>
          <a:xfrm>
            <a:off x="3601475" y="2042238"/>
            <a:ext cx="5041824" cy="2834681"/>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14" name="Shape 614"/>
        <p:cNvGrpSpPr/>
        <p:nvPr/>
      </p:nvGrpSpPr>
      <p:grpSpPr>
        <a:xfrm>
          <a:off x="0" y="0"/>
          <a:ext cx="0" cy="0"/>
          <a:chOff x="0" y="0"/>
          <a:chExt cx="0" cy="0"/>
        </a:xfrm>
      </p:grpSpPr>
      <p:pic>
        <p:nvPicPr>
          <p:cNvPr id="615" name="Google Shape;615;p115" title="Screenshot 2026-04-17 at 7.13.29 PM.png"/>
          <p:cNvPicPr preferRelativeResize="0"/>
          <p:nvPr/>
        </p:nvPicPr>
        <p:blipFill>
          <a:blip r:embed="rId3">
            <a:alphaModFix/>
          </a:blip>
          <a:stretch>
            <a:fillRect/>
          </a:stretch>
        </p:blipFill>
        <p:spPr>
          <a:xfrm>
            <a:off x="152400" y="152400"/>
            <a:ext cx="8839197" cy="4442419"/>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19" name="Shape 619"/>
        <p:cNvGrpSpPr/>
        <p:nvPr/>
      </p:nvGrpSpPr>
      <p:grpSpPr>
        <a:xfrm>
          <a:off x="0" y="0"/>
          <a:ext cx="0" cy="0"/>
          <a:chOff x="0" y="0"/>
          <a:chExt cx="0" cy="0"/>
        </a:xfrm>
      </p:grpSpPr>
      <p:sp>
        <p:nvSpPr>
          <p:cNvPr id="620" name="Google Shape;620;p116"/>
          <p:cNvSpPr txBox="1"/>
          <p:nvPr>
            <p:ph idx="1" type="body"/>
          </p:nvPr>
        </p:nvSpPr>
        <p:spPr>
          <a:xfrm>
            <a:off x="4010350" y="147800"/>
            <a:ext cx="4920600" cy="4670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About Nipah virus: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Nipah virus infection is a zoonotic</a:t>
            </a:r>
            <a:r>
              <a:rPr lang="en">
                <a:solidFill>
                  <a:schemeClr val="dk1"/>
                </a:solidFill>
                <a:highlight>
                  <a:srgbClr val="000000"/>
                </a:highlight>
                <a:latin typeface="Verdana"/>
                <a:ea typeface="Verdana"/>
                <a:cs typeface="Verdana"/>
                <a:sym typeface="Verdana"/>
              </a:rPr>
              <a:t> illness that is transmitted via animals to humans.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organism which causes Nipah Virus </a:t>
            </a:r>
            <a:r>
              <a:rPr lang="en">
                <a:solidFill>
                  <a:schemeClr val="dk1"/>
                </a:solidFill>
                <a:highlight>
                  <a:srgbClr val="000000"/>
                </a:highlight>
                <a:latin typeface="Verdana"/>
                <a:ea typeface="Verdana"/>
                <a:cs typeface="Verdana"/>
                <a:sym typeface="Verdana"/>
              </a:rPr>
              <a:t>encephalitis is an RNA or Ribonucleic acid virus of the family </a:t>
            </a:r>
            <a:r>
              <a:rPr lang="en">
                <a:solidFill>
                  <a:srgbClr val="FFFF00"/>
                </a:solidFill>
                <a:highlight>
                  <a:srgbClr val="000000"/>
                </a:highlight>
                <a:latin typeface="Verdana"/>
                <a:ea typeface="Verdana"/>
                <a:cs typeface="Verdana"/>
                <a:sym typeface="Verdana"/>
              </a:rPr>
              <a:t>Paramyxoviridae.</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was </a:t>
            </a:r>
            <a:r>
              <a:rPr lang="en">
                <a:solidFill>
                  <a:srgbClr val="FFFF00"/>
                </a:solidFill>
                <a:highlight>
                  <a:srgbClr val="000000"/>
                </a:highlight>
                <a:latin typeface="Verdana"/>
                <a:ea typeface="Verdana"/>
                <a:cs typeface="Verdana"/>
                <a:sym typeface="Verdana"/>
              </a:rPr>
              <a:t>first broke out in Malaysia and Singapore</a:t>
            </a:r>
            <a:r>
              <a:rPr lang="en">
                <a:solidFill>
                  <a:schemeClr val="dk1"/>
                </a:solidFill>
                <a:highlight>
                  <a:srgbClr val="000000"/>
                </a:highlight>
                <a:latin typeface="Verdana"/>
                <a:ea typeface="Verdana"/>
                <a:cs typeface="Verdana"/>
                <a:sym typeface="Verdana"/>
              </a:rPr>
              <a:t> in 1998 and 1999.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24" name="Shape 624"/>
        <p:cNvGrpSpPr/>
        <p:nvPr/>
      </p:nvGrpSpPr>
      <p:grpSpPr>
        <a:xfrm>
          <a:off x="0" y="0"/>
          <a:ext cx="0" cy="0"/>
          <a:chOff x="0" y="0"/>
          <a:chExt cx="0" cy="0"/>
        </a:xfrm>
      </p:grpSpPr>
      <p:sp>
        <p:nvSpPr>
          <p:cNvPr id="625" name="Google Shape;625;p117"/>
          <p:cNvSpPr txBox="1"/>
          <p:nvPr>
            <p:ph idx="1" type="body"/>
          </p:nvPr>
        </p:nvSpPr>
        <p:spPr>
          <a:xfrm>
            <a:off x="4158150" y="206925"/>
            <a:ext cx="4674300" cy="4670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first appeared in domestic pigs and has been found among several species</a:t>
            </a:r>
            <a:r>
              <a:rPr lang="en">
                <a:solidFill>
                  <a:schemeClr val="dk1"/>
                </a:solidFill>
                <a:highlight>
                  <a:srgbClr val="000000"/>
                </a:highlight>
                <a:latin typeface="Verdana"/>
                <a:ea typeface="Verdana"/>
                <a:cs typeface="Verdana"/>
                <a:sym typeface="Verdana"/>
              </a:rPr>
              <a:t> of domestic animals including dogs, cats, goats, horses and sheep.</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disease spreads through fruit bats or ‘flying foxes,’</a:t>
            </a:r>
            <a:r>
              <a:rPr lang="en">
                <a:solidFill>
                  <a:schemeClr val="dk1"/>
                </a:solidFill>
                <a:highlight>
                  <a:srgbClr val="000000"/>
                </a:highlight>
                <a:latin typeface="Verdana"/>
                <a:ea typeface="Verdana"/>
                <a:cs typeface="Verdana"/>
                <a:sym typeface="Verdana"/>
              </a:rPr>
              <a:t> who are natural </a:t>
            </a:r>
            <a:r>
              <a:rPr lang="en">
                <a:solidFill>
                  <a:srgbClr val="FFFF00"/>
                </a:solidFill>
                <a:highlight>
                  <a:srgbClr val="000000"/>
                </a:highlight>
                <a:latin typeface="Verdana"/>
                <a:ea typeface="Verdana"/>
                <a:cs typeface="Verdana"/>
                <a:sym typeface="Verdana"/>
              </a:rPr>
              <a:t>reservoir hosts</a:t>
            </a:r>
            <a:r>
              <a:rPr lang="en">
                <a:solidFill>
                  <a:schemeClr val="dk1"/>
                </a:solidFill>
                <a:highlight>
                  <a:srgbClr val="000000"/>
                </a:highlight>
                <a:latin typeface="Verdana"/>
                <a:ea typeface="Verdana"/>
                <a:cs typeface="Verdana"/>
                <a:sym typeface="Verdana"/>
              </a:rPr>
              <a:t> of the Nipah.</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There is </a:t>
            </a:r>
            <a:r>
              <a:rPr lang="en">
                <a:solidFill>
                  <a:srgbClr val="FFFF00"/>
                </a:solidFill>
                <a:highlight>
                  <a:srgbClr val="000000"/>
                </a:highlight>
                <a:latin typeface="Verdana"/>
                <a:ea typeface="Verdana"/>
                <a:cs typeface="Verdana"/>
                <a:sym typeface="Verdana"/>
              </a:rPr>
              <a:t>no definitive treatment </a:t>
            </a:r>
            <a:r>
              <a:rPr lang="en">
                <a:solidFill>
                  <a:schemeClr val="dk1"/>
                </a:solidFill>
                <a:highlight>
                  <a:srgbClr val="000000"/>
                </a:highlight>
                <a:latin typeface="Verdana"/>
                <a:ea typeface="Verdana"/>
                <a:cs typeface="Verdana"/>
                <a:sym typeface="Verdana"/>
              </a:rPr>
              <a:t>available for the virus.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29" name="Shape 629"/>
        <p:cNvGrpSpPr/>
        <p:nvPr/>
      </p:nvGrpSpPr>
      <p:grpSpPr>
        <a:xfrm>
          <a:off x="0" y="0"/>
          <a:ext cx="0" cy="0"/>
          <a:chOff x="0" y="0"/>
          <a:chExt cx="0" cy="0"/>
        </a:xfrm>
      </p:grpSpPr>
      <p:sp>
        <p:nvSpPr>
          <p:cNvPr id="630" name="Google Shape;630;p118"/>
          <p:cNvSpPr txBox="1"/>
          <p:nvPr>
            <p:ph idx="1" type="body"/>
          </p:nvPr>
        </p:nvSpPr>
        <p:spPr>
          <a:xfrm>
            <a:off x="4443500" y="162325"/>
            <a:ext cx="43887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Stem Cell therapy:</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Stem cell therapy </a:t>
            </a:r>
            <a:r>
              <a:rPr lang="en">
                <a:solidFill>
                  <a:srgbClr val="FFFF00"/>
                </a:solidFill>
                <a:highlight>
                  <a:srgbClr val="000000"/>
                </a:highlight>
                <a:latin typeface="Verdana"/>
                <a:ea typeface="Verdana"/>
                <a:cs typeface="Verdana"/>
                <a:sym typeface="Verdana"/>
              </a:rPr>
              <a:t>cannot be offered as a clinical service for autism</a:t>
            </a:r>
            <a:r>
              <a:rPr lang="en">
                <a:solidFill>
                  <a:schemeClr val="dk1"/>
                </a:solidFill>
                <a:highlight>
                  <a:srgbClr val="000000"/>
                </a:highlight>
                <a:latin typeface="Verdana"/>
                <a:ea typeface="Verdana"/>
                <a:cs typeface="Verdana"/>
                <a:sym typeface="Verdana"/>
              </a:rPr>
              <a:t>: Supreme Court.</a:t>
            </a:r>
            <a:endParaRPr>
              <a:solidFill>
                <a:schemeClr val="dk1"/>
              </a:solidFill>
              <a:highlight>
                <a:srgbClr val="000000"/>
              </a:highlight>
              <a:latin typeface="Verdana"/>
              <a:ea typeface="Verdana"/>
              <a:cs typeface="Verdana"/>
              <a:sym typeface="Verdana"/>
            </a:endParaRPr>
          </a:p>
        </p:txBody>
      </p:sp>
      <p:pic>
        <p:nvPicPr>
          <p:cNvPr id="631" name="Google Shape;631;p118"/>
          <p:cNvPicPr preferRelativeResize="0"/>
          <p:nvPr/>
        </p:nvPicPr>
        <p:blipFill>
          <a:blip r:embed="rId3">
            <a:alphaModFix/>
          </a:blip>
          <a:stretch>
            <a:fillRect/>
          </a:stretch>
        </p:blipFill>
        <p:spPr>
          <a:xfrm>
            <a:off x="152400" y="152400"/>
            <a:ext cx="3870960" cy="4838700"/>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35" name="Shape 635"/>
        <p:cNvGrpSpPr/>
        <p:nvPr/>
      </p:nvGrpSpPr>
      <p:grpSpPr>
        <a:xfrm>
          <a:off x="0" y="0"/>
          <a:ext cx="0" cy="0"/>
          <a:chOff x="0" y="0"/>
          <a:chExt cx="0" cy="0"/>
        </a:xfrm>
      </p:grpSpPr>
      <p:sp>
        <p:nvSpPr>
          <p:cNvPr id="636" name="Google Shape;636;p119"/>
          <p:cNvSpPr txBox="1"/>
          <p:nvPr>
            <p:ph idx="1" type="body"/>
          </p:nvPr>
        </p:nvSpPr>
        <p:spPr>
          <a:xfrm>
            <a:off x="2100000" y="60875"/>
            <a:ext cx="6990000" cy="4910100"/>
          </a:xfrm>
          <a:prstGeom prst="rect">
            <a:avLst/>
          </a:prstGeom>
        </p:spPr>
        <p:txBody>
          <a:bodyPr anchorCtr="0" anchor="t" bIns="91425" lIns="91425" spcFirstLastPara="1" rIns="91425" wrap="square" tIns="91425">
            <a:normAutofit/>
          </a:bodyPr>
          <a:lstStyle/>
          <a:p>
            <a:pPr indent="0" lvl="0" marL="0" rtl="0" algn="l">
              <a:spcBef>
                <a:spcPts val="600"/>
              </a:spcBef>
              <a:spcAft>
                <a:spcPts val="0"/>
              </a:spcAft>
              <a:buNone/>
            </a:pPr>
            <a:r>
              <a:rPr lang="en">
                <a:solidFill>
                  <a:schemeClr val="dk1"/>
                </a:solidFill>
                <a:highlight>
                  <a:srgbClr val="000000"/>
                </a:highlight>
                <a:latin typeface="Verdana"/>
                <a:ea typeface="Verdana"/>
                <a:cs typeface="Verdana"/>
                <a:sym typeface="Verdana"/>
              </a:rPr>
              <a:t>What the Supreme Court said?</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Supreme Court ruled that stem cell therapy for Autism Spectrum Disorder (ASD) </a:t>
            </a:r>
            <a:r>
              <a:rPr lang="en">
                <a:solidFill>
                  <a:srgbClr val="FFFF00"/>
                </a:solidFill>
                <a:highlight>
                  <a:srgbClr val="000000"/>
                </a:highlight>
                <a:latin typeface="Verdana"/>
                <a:ea typeface="Verdana"/>
                <a:cs typeface="Verdana"/>
                <a:sym typeface="Verdana"/>
              </a:rPr>
              <a:t>cannot be offered as a clinical treatment, except within approved</a:t>
            </a:r>
            <a:r>
              <a:rPr lang="en">
                <a:solidFill>
                  <a:schemeClr val="dk1"/>
                </a:solidFill>
                <a:highlight>
                  <a:srgbClr val="000000"/>
                </a:highlight>
                <a:latin typeface="Verdana"/>
                <a:ea typeface="Verdana"/>
                <a:cs typeface="Verdana"/>
                <a:sym typeface="Verdana"/>
              </a:rPr>
              <a:t> and monitored clinical trials.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Citing lack of scientific evidence, safety concerns, and ethical violations,</a:t>
            </a:r>
            <a:r>
              <a:rPr lang="en">
                <a:solidFill>
                  <a:schemeClr val="dk1"/>
                </a:solidFill>
                <a:highlight>
                  <a:srgbClr val="000000"/>
                </a:highlight>
                <a:latin typeface="Verdana"/>
                <a:ea typeface="Verdana"/>
                <a:cs typeface="Verdana"/>
                <a:sym typeface="Verdana"/>
              </a:rPr>
              <a:t> the Court held that such therapies fail the reasonable standard of medical care and that even patient consent is invalid due to inadequate information.</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It directed the Union government to set up a dedicated regulatory authority</a:t>
            </a:r>
            <a:r>
              <a:rPr lang="en">
                <a:solidFill>
                  <a:schemeClr val="dk1"/>
                </a:solidFill>
                <a:highlight>
                  <a:srgbClr val="000000"/>
                </a:highlight>
                <a:latin typeface="Verdana"/>
                <a:ea typeface="Verdana"/>
                <a:cs typeface="Verdana"/>
                <a:sym typeface="Verdana"/>
              </a:rPr>
              <a:t> to oversee stem cell research and curb unproven, exploitative practices.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40" name="Shape 640"/>
        <p:cNvGrpSpPr/>
        <p:nvPr/>
      </p:nvGrpSpPr>
      <p:grpSpPr>
        <a:xfrm>
          <a:off x="0" y="0"/>
          <a:ext cx="0" cy="0"/>
          <a:chOff x="0" y="0"/>
          <a:chExt cx="0" cy="0"/>
        </a:xfrm>
      </p:grpSpPr>
      <p:sp>
        <p:nvSpPr>
          <p:cNvPr id="641" name="Google Shape;641;p120"/>
          <p:cNvSpPr txBox="1"/>
          <p:nvPr>
            <p:ph idx="1" type="body"/>
          </p:nvPr>
        </p:nvSpPr>
        <p:spPr>
          <a:xfrm>
            <a:off x="4889875" y="162325"/>
            <a:ext cx="39423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What is Autism? </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rgbClr val="FFFF00"/>
                </a:solidFill>
                <a:highlight>
                  <a:srgbClr val="000000"/>
                </a:highlight>
                <a:latin typeface="Verdana"/>
                <a:ea typeface="Verdana"/>
                <a:cs typeface="Verdana"/>
                <a:sym typeface="Verdana"/>
              </a:rPr>
              <a:t>Autism spectrum disorder is a neurological and developmental disorder </a:t>
            </a:r>
            <a:r>
              <a:rPr lang="en">
                <a:solidFill>
                  <a:schemeClr val="dk1"/>
                </a:solidFill>
                <a:highlight>
                  <a:srgbClr val="000000"/>
                </a:highlight>
                <a:latin typeface="Verdana"/>
                <a:ea typeface="Verdana"/>
                <a:cs typeface="Verdana"/>
                <a:sym typeface="Verdana"/>
              </a:rPr>
              <a:t>that affects how people interact with others, communicate, learn, and behave.</a:t>
            </a:r>
            <a:endParaRPr>
              <a:solidFill>
                <a:schemeClr val="dk1"/>
              </a:solidFill>
              <a:highlight>
                <a:srgbClr val="000000"/>
              </a:highlight>
              <a:latin typeface="Verdana"/>
              <a:ea typeface="Verdana"/>
              <a:cs typeface="Verdana"/>
              <a:sym typeface="Verdana"/>
            </a:endParaRPr>
          </a:p>
        </p:txBody>
      </p:sp>
      <p:pic>
        <p:nvPicPr>
          <p:cNvPr id="642" name="Google Shape;642;p120"/>
          <p:cNvPicPr preferRelativeResize="0"/>
          <p:nvPr/>
        </p:nvPicPr>
        <p:blipFill>
          <a:blip r:embed="rId3">
            <a:alphaModFix/>
          </a:blip>
          <a:stretch>
            <a:fillRect/>
          </a:stretch>
        </p:blipFill>
        <p:spPr>
          <a:xfrm>
            <a:off x="152400" y="152400"/>
            <a:ext cx="4585076" cy="3056718"/>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46" name="Shape 646"/>
        <p:cNvGrpSpPr/>
        <p:nvPr/>
      </p:nvGrpSpPr>
      <p:grpSpPr>
        <a:xfrm>
          <a:off x="0" y="0"/>
          <a:ext cx="0" cy="0"/>
          <a:chOff x="0" y="0"/>
          <a:chExt cx="0" cy="0"/>
        </a:xfrm>
      </p:grpSpPr>
      <p:pic>
        <p:nvPicPr>
          <p:cNvPr id="647" name="Google Shape;647;p121" title="Screenshot 2026-04-17 at 8.01.21 PM.png"/>
          <p:cNvPicPr preferRelativeResize="0"/>
          <p:nvPr/>
        </p:nvPicPr>
        <p:blipFill>
          <a:blip r:embed="rId3">
            <a:alphaModFix/>
          </a:blip>
          <a:stretch>
            <a:fillRect/>
          </a:stretch>
        </p:blipFill>
        <p:spPr>
          <a:xfrm>
            <a:off x="618850" y="48700"/>
            <a:ext cx="7823675" cy="49933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5" name="Shape 105"/>
        <p:cNvGrpSpPr/>
        <p:nvPr/>
      </p:nvGrpSpPr>
      <p:grpSpPr>
        <a:xfrm>
          <a:off x="0" y="0"/>
          <a:ext cx="0" cy="0"/>
          <a:chOff x="0" y="0"/>
          <a:chExt cx="0" cy="0"/>
        </a:xfrm>
      </p:grpSpPr>
      <p:pic>
        <p:nvPicPr>
          <p:cNvPr id="106" name="Google Shape;106;p23"/>
          <p:cNvPicPr preferRelativeResize="0"/>
          <p:nvPr/>
        </p:nvPicPr>
        <p:blipFill>
          <a:blip r:embed="rId3">
            <a:alphaModFix/>
          </a:blip>
          <a:stretch>
            <a:fillRect/>
          </a:stretch>
        </p:blipFill>
        <p:spPr>
          <a:xfrm>
            <a:off x="50950" y="33150"/>
            <a:ext cx="6746175" cy="5059625"/>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51" name="Shape 651"/>
        <p:cNvGrpSpPr/>
        <p:nvPr/>
      </p:nvGrpSpPr>
      <p:grpSpPr>
        <a:xfrm>
          <a:off x="0" y="0"/>
          <a:ext cx="0" cy="0"/>
          <a:chOff x="0" y="0"/>
          <a:chExt cx="0" cy="0"/>
        </a:xfrm>
      </p:grpSpPr>
      <p:pic>
        <p:nvPicPr>
          <p:cNvPr id="652" name="Google Shape;652;p122" title="Screenshot 2026-04-17 at 8.01.28 PM.png"/>
          <p:cNvPicPr preferRelativeResize="0"/>
          <p:nvPr/>
        </p:nvPicPr>
        <p:blipFill>
          <a:blip r:embed="rId3">
            <a:alphaModFix/>
          </a:blip>
          <a:stretch>
            <a:fillRect/>
          </a:stretch>
        </p:blipFill>
        <p:spPr>
          <a:xfrm>
            <a:off x="1388322" y="0"/>
            <a:ext cx="6367355" cy="514350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56" name="Shape 656"/>
        <p:cNvGrpSpPr/>
        <p:nvPr/>
      </p:nvGrpSpPr>
      <p:grpSpPr>
        <a:xfrm>
          <a:off x="0" y="0"/>
          <a:ext cx="0" cy="0"/>
          <a:chOff x="0" y="0"/>
          <a:chExt cx="0" cy="0"/>
        </a:xfrm>
      </p:grpSpPr>
      <p:pic>
        <p:nvPicPr>
          <p:cNvPr id="657" name="Google Shape;657;p123"/>
          <p:cNvPicPr preferRelativeResize="0"/>
          <p:nvPr/>
        </p:nvPicPr>
        <p:blipFill>
          <a:blip r:embed="rId3">
            <a:alphaModFix/>
          </a:blip>
          <a:stretch>
            <a:fillRect/>
          </a:stretch>
        </p:blipFill>
        <p:spPr>
          <a:xfrm>
            <a:off x="152400" y="152400"/>
            <a:ext cx="3225800" cy="4838700"/>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61" name="Shape 661"/>
        <p:cNvGrpSpPr/>
        <p:nvPr/>
      </p:nvGrpSpPr>
      <p:grpSpPr>
        <a:xfrm>
          <a:off x="0" y="0"/>
          <a:ext cx="0" cy="0"/>
          <a:chOff x="0" y="0"/>
          <a:chExt cx="0" cy="0"/>
        </a:xfrm>
      </p:grpSpPr>
      <p:sp>
        <p:nvSpPr>
          <p:cNvPr id="662" name="Google Shape;662;p124"/>
          <p:cNvSpPr txBox="1"/>
          <p:nvPr>
            <p:ph idx="1" type="body"/>
          </p:nvPr>
        </p:nvSpPr>
        <p:spPr>
          <a:xfrm>
            <a:off x="3652200" y="162325"/>
            <a:ext cx="51801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‘Param Shakti’:</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Ministry of Electronics and Information Technology (MeitY) </a:t>
            </a:r>
            <a:r>
              <a:rPr lang="en">
                <a:solidFill>
                  <a:srgbClr val="FFFF00"/>
                </a:solidFill>
                <a:highlight>
                  <a:srgbClr val="000000"/>
                </a:highlight>
                <a:latin typeface="Verdana"/>
                <a:ea typeface="Verdana"/>
                <a:cs typeface="Verdana"/>
                <a:sym typeface="Verdana"/>
              </a:rPr>
              <a:t>launched ‘Param Shakti’ at Indian Institute of Technology Madras.</a:t>
            </a:r>
            <a:endParaRPr>
              <a:solidFill>
                <a:srgbClr val="FFFF00"/>
              </a:solidFill>
              <a:highlight>
                <a:srgbClr val="000000"/>
              </a:highlight>
              <a:latin typeface="Verdana"/>
              <a:ea typeface="Verdana"/>
              <a:cs typeface="Verdana"/>
              <a:sym typeface="Verdana"/>
            </a:endParaRPr>
          </a:p>
        </p:txBody>
      </p:sp>
      <p:pic>
        <p:nvPicPr>
          <p:cNvPr id="663" name="Google Shape;663;p124"/>
          <p:cNvPicPr preferRelativeResize="0"/>
          <p:nvPr/>
        </p:nvPicPr>
        <p:blipFill>
          <a:blip r:embed="rId3">
            <a:alphaModFix/>
          </a:blip>
          <a:stretch>
            <a:fillRect/>
          </a:stretch>
        </p:blipFill>
        <p:spPr>
          <a:xfrm>
            <a:off x="152400" y="152400"/>
            <a:ext cx="3347400" cy="2233554"/>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67" name="Shape 667"/>
        <p:cNvGrpSpPr/>
        <p:nvPr/>
      </p:nvGrpSpPr>
      <p:grpSpPr>
        <a:xfrm>
          <a:off x="0" y="0"/>
          <a:ext cx="0" cy="0"/>
          <a:chOff x="0" y="0"/>
          <a:chExt cx="0" cy="0"/>
        </a:xfrm>
      </p:grpSpPr>
      <p:sp>
        <p:nvSpPr>
          <p:cNvPr id="668" name="Google Shape;668;p125"/>
          <p:cNvSpPr txBox="1"/>
          <p:nvPr>
            <p:ph idx="1" type="body"/>
          </p:nvPr>
        </p:nvSpPr>
        <p:spPr>
          <a:xfrm>
            <a:off x="2333350" y="81150"/>
            <a:ext cx="6726000" cy="50625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‘Param Shakti’:</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Param Shakti: An </a:t>
            </a:r>
            <a:r>
              <a:rPr lang="en">
                <a:solidFill>
                  <a:srgbClr val="FFFF00"/>
                </a:solidFill>
                <a:highlight>
                  <a:srgbClr val="000000"/>
                </a:highlight>
                <a:latin typeface="Verdana"/>
                <a:ea typeface="Verdana"/>
                <a:cs typeface="Verdana"/>
                <a:sym typeface="Verdana"/>
              </a:rPr>
              <a:t>indigenously developed 3.1 Petaflop supercomputing system</a:t>
            </a:r>
            <a:r>
              <a:rPr lang="en">
                <a:solidFill>
                  <a:schemeClr val="dk1"/>
                </a:solidFill>
                <a:highlight>
                  <a:srgbClr val="000000"/>
                </a:highlight>
                <a:latin typeface="Verdana"/>
                <a:ea typeface="Verdana"/>
                <a:cs typeface="Verdana"/>
                <a:sym typeface="Verdana"/>
              </a:rPr>
              <a:t> in India</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among the most powerful computational systems</a:t>
            </a:r>
            <a:r>
              <a:rPr lang="en">
                <a:solidFill>
                  <a:schemeClr val="dk1"/>
                </a:solidFill>
                <a:highlight>
                  <a:srgbClr val="000000"/>
                </a:highlight>
                <a:latin typeface="Verdana"/>
                <a:ea typeface="Verdana"/>
                <a:cs typeface="Verdana"/>
                <a:sym typeface="Verdana"/>
              </a:rPr>
              <a:t> available in Indian academic institutions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built using Centre for Development of Advanced</a:t>
            </a:r>
            <a:r>
              <a:rPr lang="en">
                <a:solidFill>
                  <a:schemeClr val="dk1"/>
                </a:solidFill>
                <a:highlight>
                  <a:srgbClr val="000000"/>
                </a:highlight>
                <a:latin typeface="Verdana"/>
                <a:ea typeface="Verdana"/>
                <a:cs typeface="Verdana"/>
                <a:sym typeface="Verdana"/>
              </a:rPr>
              <a:t> Computing </a:t>
            </a:r>
            <a:r>
              <a:rPr lang="en">
                <a:solidFill>
                  <a:srgbClr val="FFFF00"/>
                </a:solidFill>
                <a:highlight>
                  <a:srgbClr val="000000"/>
                </a:highlight>
                <a:latin typeface="Verdana"/>
                <a:ea typeface="Verdana"/>
                <a:cs typeface="Verdana"/>
                <a:sym typeface="Verdana"/>
              </a:rPr>
              <a:t>RUDRA series of servers</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operates on an open-source software</a:t>
            </a:r>
            <a:r>
              <a:rPr lang="en">
                <a:solidFill>
                  <a:schemeClr val="dk1"/>
                </a:solidFill>
                <a:highlight>
                  <a:srgbClr val="000000"/>
                </a:highlight>
                <a:latin typeface="Verdana"/>
                <a:ea typeface="Verdana"/>
                <a:cs typeface="Verdana"/>
                <a:sym typeface="Verdana"/>
              </a:rPr>
              <a:t> stack including AlmaLinux</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Significance: </a:t>
            </a:r>
            <a:r>
              <a:rPr lang="en">
                <a:solidFill>
                  <a:srgbClr val="FFFF00"/>
                </a:solidFill>
                <a:highlight>
                  <a:srgbClr val="000000"/>
                </a:highlight>
                <a:latin typeface="Verdana"/>
                <a:ea typeface="Verdana"/>
                <a:cs typeface="Verdana"/>
                <a:sym typeface="Verdana"/>
              </a:rPr>
              <a:t>Supports advanced research in aerospace engineering,</a:t>
            </a:r>
            <a:r>
              <a:rPr lang="en">
                <a:solidFill>
                  <a:schemeClr val="dk1"/>
                </a:solidFill>
                <a:highlight>
                  <a:srgbClr val="000000"/>
                </a:highlight>
                <a:latin typeface="Verdana"/>
                <a:ea typeface="Verdana"/>
                <a:cs typeface="Verdana"/>
                <a:sym typeface="Verdana"/>
              </a:rPr>
              <a:t> materials science, climate modelling, drug discovery and advanced manufacturing.</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72" name="Shape 672"/>
        <p:cNvGrpSpPr/>
        <p:nvPr/>
      </p:nvGrpSpPr>
      <p:grpSpPr>
        <a:xfrm>
          <a:off x="0" y="0"/>
          <a:ext cx="0" cy="0"/>
          <a:chOff x="0" y="0"/>
          <a:chExt cx="0" cy="0"/>
        </a:xfrm>
      </p:grpSpPr>
      <p:sp>
        <p:nvSpPr>
          <p:cNvPr id="673" name="Google Shape;673;p126"/>
          <p:cNvSpPr txBox="1"/>
          <p:nvPr>
            <p:ph idx="1" type="body"/>
          </p:nvPr>
        </p:nvSpPr>
        <p:spPr>
          <a:xfrm>
            <a:off x="3236250" y="162325"/>
            <a:ext cx="55962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Aditya L-1:</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ISRO's </a:t>
            </a:r>
            <a:r>
              <a:rPr lang="en">
                <a:solidFill>
                  <a:srgbClr val="FFFF00"/>
                </a:solidFill>
                <a:highlight>
                  <a:srgbClr val="000000"/>
                </a:highlight>
                <a:latin typeface="Verdana"/>
                <a:ea typeface="Verdana"/>
                <a:cs typeface="Verdana"/>
                <a:sym typeface="Verdana"/>
              </a:rPr>
              <a:t>Aditya-L1 decoded the Impact of Powerful Solar Storm</a:t>
            </a:r>
            <a:r>
              <a:rPr lang="en">
                <a:solidFill>
                  <a:schemeClr val="dk1"/>
                </a:solidFill>
                <a:highlight>
                  <a:srgbClr val="000000"/>
                </a:highlight>
                <a:latin typeface="Verdana"/>
                <a:ea typeface="Verdana"/>
                <a:cs typeface="Verdana"/>
                <a:sym typeface="Verdana"/>
              </a:rPr>
              <a:t> on Earth’s Invisible Magnetic Shield.</a:t>
            </a:r>
            <a:endParaRPr>
              <a:solidFill>
                <a:schemeClr val="dk1"/>
              </a:solidFill>
              <a:highlight>
                <a:srgbClr val="000000"/>
              </a:highlight>
              <a:latin typeface="Verdana"/>
              <a:ea typeface="Verdana"/>
              <a:cs typeface="Verdana"/>
              <a:sym typeface="Verdana"/>
            </a:endParaRPr>
          </a:p>
        </p:txBody>
      </p:sp>
      <p:pic>
        <p:nvPicPr>
          <p:cNvPr id="674" name="Google Shape;674;p126"/>
          <p:cNvPicPr preferRelativeResize="0"/>
          <p:nvPr/>
        </p:nvPicPr>
        <p:blipFill>
          <a:blip r:embed="rId3">
            <a:alphaModFix/>
          </a:blip>
          <a:stretch>
            <a:fillRect/>
          </a:stretch>
        </p:blipFill>
        <p:spPr>
          <a:xfrm>
            <a:off x="3354275" y="1996775"/>
            <a:ext cx="5360152" cy="3015074"/>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78" name="Shape 678"/>
        <p:cNvGrpSpPr/>
        <p:nvPr/>
      </p:nvGrpSpPr>
      <p:grpSpPr>
        <a:xfrm>
          <a:off x="0" y="0"/>
          <a:ext cx="0" cy="0"/>
          <a:chOff x="0" y="0"/>
          <a:chExt cx="0" cy="0"/>
        </a:xfrm>
      </p:grpSpPr>
      <p:sp>
        <p:nvSpPr>
          <p:cNvPr id="679" name="Google Shape;679;p127"/>
          <p:cNvSpPr txBox="1"/>
          <p:nvPr>
            <p:ph idx="1" type="body"/>
          </p:nvPr>
        </p:nvSpPr>
        <p:spPr>
          <a:xfrm>
            <a:off x="5833250" y="203450"/>
            <a:ext cx="3143100" cy="4689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About Aditya-L1:</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India’s first space-based solar mission </a:t>
            </a:r>
            <a:r>
              <a:rPr lang="en">
                <a:solidFill>
                  <a:schemeClr val="dk1"/>
                </a:solidFill>
                <a:highlight>
                  <a:srgbClr val="000000"/>
                </a:highlight>
                <a:latin typeface="Verdana"/>
                <a:ea typeface="Verdana"/>
                <a:cs typeface="Verdana"/>
                <a:sym typeface="Verdana"/>
              </a:rPr>
              <a:t>to study the Sun. It was launched on September 2, 2023.</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was launched into a halo orbit around the </a:t>
            </a:r>
            <a:r>
              <a:rPr lang="en">
                <a:solidFill>
                  <a:srgbClr val="FFFF00"/>
                </a:solidFill>
                <a:highlight>
                  <a:srgbClr val="000000"/>
                </a:highlight>
                <a:latin typeface="Verdana"/>
                <a:ea typeface="Verdana"/>
                <a:cs typeface="Verdana"/>
                <a:sym typeface="Verdana"/>
              </a:rPr>
              <a:t>Sun-Earth Lagrange point 1 (L1). </a:t>
            </a:r>
            <a:endParaRPr>
              <a:solidFill>
                <a:srgbClr val="FFFF00"/>
              </a:solidFill>
              <a:highlight>
                <a:srgbClr val="000000"/>
              </a:highlight>
              <a:latin typeface="Verdana"/>
              <a:ea typeface="Verdana"/>
              <a:cs typeface="Verdana"/>
              <a:sym typeface="Verdana"/>
            </a:endParaRPr>
          </a:p>
        </p:txBody>
      </p:sp>
      <p:pic>
        <p:nvPicPr>
          <p:cNvPr id="680" name="Google Shape;680;p127" title="Screenshot 2026-04-18 at 11.41.02 AM.png"/>
          <p:cNvPicPr preferRelativeResize="0"/>
          <p:nvPr/>
        </p:nvPicPr>
        <p:blipFill>
          <a:blip r:embed="rId3">
            <a:alphaModFix/>
          </a:blip>
          <a:stretch>
            <a:fillRect/>
          </a:stretch>
        </p:blipFill>
        <p:spPr>
          <a:xfrm>
            <a:off x="152400" y="152400"/>
            <a:ext cx="5528451" cy="2323859"/>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84" name="Shape 684"/>
        <p:cNvGrpSpPr/>
        <p:nvPr/>
      </p:nvGrpSpPr>
      <p:grpSpPr>
        <a:xfrm>
          <a:off x="0" y="0"/>
          <a:ext cx="0" cy="0"/>
          <a:chOff x="0" y="0"/>
          <a:chExt cx="0" cy="0"/>
        </a:xfrm>
      </p:grpSpPr>
      <p:sp>
        <p:nvSpPr>
          <p:cNvPr id="685" name="Google Shape;685;p128"/>
          <p:cNvSpPr txBox="1"/>
          <p:nvPr>
            <p:ph idx="1" type="body"/>
          </p:nvPr>
        </p:nvSpPr>
        <p:spPr>
          <a:xfrm>
            <a:off x="4828200" y="203450"/>
            <a:ext cx="4004100" cy="46899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Aditya-L1 would provide an </a:t>
            </a:r>
            <a:r>
              <a:rPr lang="en">
                <a:solidFill>
                  <a:srgbClr val="FFFF00"/>
                </a:solidFill>
                <a:highlight>
                  <a:srgbClr val="000000"/>
                </a:highlight>
                <a:latin typeface="Verdana"/>
                <a:ea typeface="Verdana"/>
                <a:cs typeface="Verdana"/>
                <a:sym typeface="Verdana"/>
              </a:rPr>
              <a:t>uninterrupted view of the Sun </a:t>
            </a:r>
            <a:r>
              <a:rPr lang="en">
                <a:solidFill>
                  <a:schemeClr val="dk1"/>
                </a:solidFill>
                <a:highlight>
                  <a:srgbClr val="000000"/>
                </a:highlight>
                <a:latin typeface="Verdana"/>
                <a:ea typeface="Verdana"/>
                <a:cs typeface="Verdana"/>
                <a:sym typeface="Verdana"/>
              </a:rPr>
              <a:t>for prolonged periods.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Aditya-L1 launched using a PSLV XL launch vehicle.</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aims to establish a solar observatory</a:t>
            </a:r>
            <a:r>
              <a:rPr lang="en">
                <a:solidFill>
                  <a:schemeClr val="dk1"/>
                </a:solidFill>
                <a:highlight>
                  <a:srgbClr val="000000"/>
                </a:highlight>
                <a:latin typeface="Verdana"/>
                <a:ea typeface="Verdana"/>
                <a:cs typeface="Verdana"/>
                <a:sym typeface="Verdana"/>
              </a:rPr>
              <a:t> at a halo orbit around the L1 lagrangian point of the Sun-Earth system.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89" name="Shape 689"/>
        <p:cNvGrpSpPr/>
        <p:nvPr/>
      </p:nvGrpSpPr>
      <p:grpSpPr>
        <a:xfrm>
          <a:off x="0" y="0"/>
          <a:ext cx="0" cy="0"/>
          <a:chOff x="0" y="0"/>
          <a:chExt cx="0" cy="0"/>
        </a:xfrm>
      </p:grpSpPr>
      <p:sp>
        <p:nvSpPr>
          <p:cNvPr id="690" name="Google Shape;690;p129"/>
          <p:cNvSpPr txBox="1"/>
          <p:nvPr>
            <p:ph idx="1" type="body"/>
          </p:nvPr>
        </p:nvSpPr>
        <p:spPr>
          <a:xfrm>
            <a:off x="4030050" y="203450"/>
            <a:ext cx="4802400" cy="46899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carries</a:t>
            </a:r>
            <a:r>
              <a:rPr lang="en">
                <a:solidFill>
                  <a:srgbClr val="FFFF00"/>
                </a:solidFill>
                <a:highlight>
                  <a:srgbClr val="000000"/>
                </a:highlight>
                <a:latin typeface="Verdana"/>
                <a:ea typeface="Verdana"/>
                <a:cs typeface="Verdana"/>
                <a:sym typeface="Verdana"/>
              </a:rPr>
              <a:t> seven payloads</a:t>
            </a:r>
            <a:r>
              <a:rPr lang="en">
                <a:solidFill>
                  <a:schemeClr val="dk1"/>
                </a:solidFill>
                <a:highlight>
                  <a:srgbClr val="000000"/>
                </a:highlight>
                <a:latin typeface="Verdana"/>
                <a:ea typeface="Verdana"/>
                <a:cs typeface="Verdana"/>
                <a:sym typeface="Verdana"/>
              </a:rPr>
              <a:t> to examine the Sun's properties using visible and X-ray spectrometers.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This </a:t>
            </a:r>
            <a:r>
              <a:rPr lang="en">
                <a:solidFill>
                  <a:srgbClr val="FFFF00"/>
                </a:solidFill>
                <a:highlight>
                  <a:srgbClr val="000000"/>
                </a:highlight>
                <a:latin typeface="Verdana"/>
                <a:ea typeface="Verdana"/>
                <a:cs typeface="Verdana"/>
                <a:sym typeface="Verdana"/>
              </a:rPr>
              <a:t>multi-wavelength observation </a:t>
            </a:r>
            <a:r>
              <a:rPr lang="en">
                <a:solidFill>
                  <a:schemeClr val="dk1"/>
                </a:solidFill>
                <a:highlight>
                  <a:srgbClr val="000000"/>
                </a:highlight>
                <a:latin typeface="Verdana"/>
                <a:ea typeface="Verdana"/>
                <a:cs typeface="Verdana"/>
                <a:sym typeface="Verdana"/>
              </a:rPr>
              <a:t>capacity will probe the Sun's corona, the chromosphere, the photosphere, flares and coronal mass ejections.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94" name="Shape 694"/>
        <p:cNvGrpSpPr/>
        <p:nvPr/>
      </p:nvGrpSpPr>
      <p:grpSpPr>
        <a:xfrm>
          <a:off x="0" y="0"/>
          <a:ext cx="0" cy="0"/>
          <a:chOff x="0" y="0"/>
          <a:chExt cx="0" cy="0"/>
        </a:xfrm>
      </p:grpSpPr>
      <p:sp>
        <p:nvSpPr>
          <p:cNvPr id="695" name="Google Shape;695;p130"/>
          <p:cNvSpPr txBox="1"/>
          <p:nvPr>
            <p:ph idx="1" type="body"/>
          </p:nvPr>
        </p:nvSpPr>
        <p:spPr>
          <a:xfrm>
            <a:off x="4717425" y="101700"/>
            <a:ext cx="4352100" cy="4940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About Lagrangian Point 1 or L1:</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one of the gravitationally </a:t>
            </a:r>
            <a:r>
              <a:rPr lang="en">
                <a:solidFill>
                  <a:srgbClr val="FFFF00"/>
                </a:solidFill>
                <a:highlight>
                  <a:srgbClr val="000000"/>
                </a:highlight>
                <a:latin typeface="Verdana"/>
                <a:ea typeface="Verdana"/>
                <a:cs typeface="Verdana"/>
                <a:sym typeface="Verdana"/>
              </a:rPr>
              <a:t>stable points in space </a:t>
            </a:r>
            <a:r>
              <a:rPr lang="en">
                <a:solidFill>
                  <a:schemeClr val="dk1"/>
                </a:solidFill>
                <a:highlight>
                  <a:srgbClr val="000000"/>
                </a:highlight>
                <a:latin typeface="Verdana"/>
                <a:ea typeface="Verdana"/>
                <a:cs typeface="Verdana"/>
                <a:sym typeface="Verdana"/>
              </a:rPr>
              <a:t>where the gravitational forces of two large bodies, like the Sun and Earth, balance out.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located about 1.5 million km </a:t>
            </a:r>
            <a:r>
              <a:rPr lang="en">
                <a:solidFill>
                  <a:schemeClr val="dk1"/>
                </a:solidFill>
                <a:highlight>
                  <a:srgbClr val="000000"/>
                </a:highlight>
                <a:latin typeface="Verdana"/>
                <a:ea typeface="Verdana"/>
                <a:cs typeface="Verdana"/>
                <a:sym typeface="Verdana"/>
              </a:rPr>
              <a:t>from Earth towards the Sun.</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provides an </a:t>
            </a:r>
            <a:r>
              <a:rPr lang="en">
                <a:solidFill>
                  <a:srgbClr val="FFFF00"/>
                </a:solidFill>
                <a:highlight>
                  <a:srgbClr val="000000"/>
                </a:highlight>
                <a:latin typeface="Verdana"/>
                <a:ea typeface="Verdana"/>
                <a:cs typeface="Verdana"/>
                <a:sym typeface="Verdana"/>
              </a:rPr>
              <a:t>uninterrupted view of the Sun </a:t>
            </a:r>
            <a:r>
              <a:rPr lang="en">
                <a:solidFill>
                  <a:schemeClr val="dk1"/>
                </a:solidFill>
                <a:highlight>
                  <a:srgbClr val="000000"/>
                </a:highlight>
                <a:latin typeface="Verdana"/>
                <a:ea typeface="Verdana"/>
                <a:cs typeface="Verdana"/>
                <a:sym typeface="Verdana"/>
              </a:rPr>
              <a:t>without any eclipses or occultations.</a:t>
            </a:r>
            <a:endParaRPr>
              <a:solidFill>
                <a:schemeClr val="dk1"/>
              </a:solidFill>
              <a:highlight>
                <a:srgbClr val="000000"/>
              </a:highlight>
              <a:latin typeface="Verdana"/>
              <a:ea typeface="Verdana"/>
              <a:cs typeface="Verdana"/>
              <a:sym typeface="Verdana"/>
            </a:endParaRPr>
          </a:p>
        </p:txBody>
      </p:sp>
      <p:pic>
        <p:nvPicPr>
          <p:cNvPr id="696" name="Google Shape;696;p130" title="Screenshot 2026-04-18 at 11.41.11 AM.png"/>
          <p:cNvPicPr preferRelativeResize="0"/>
          <p:nvPr/>
        </p:nvPicPr>
        <p:blipFill>
          <a:blip r:embed="rId3">
            <a:alphaModFix/>
          </a:blip>
          <a:stretch>
            <a:fillRect/>
          </a:stretch>
        </p:blipFill>
        <p:spPr>
          <a:xfrm>
            <a:off x="81375" y="253850"/>
            <a:ext cx="4352100" cy="4267012"/>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00" name="Shape 700"/>
        <p:cNvGrpSpPr/>
        <p:nvPr/>
      </p:nvGrpSpPr>
      <p:grpSpPr>
        <a:xfrm>
          <a:off x="0" y="0"/>
          <a:ext cx="0" cy="0"/>
          <a:chOff x="0" y="0"/>
          <a:chExt cx="0" cy="0"/>
        </a:xfrm>
      </p:grpSpPr>
      <p:sp>
        <p:nvSpPr>
          <p:cNvPr id="701" name="Google Shape;701;p131"/>
          <p:cNvSpPr txBox="1"/>
          <p:nvPr>
            <p:ph idx="1" type="body"/>
          </p:nvPr>
        </p:nvSpPr>
        <p:spPr>
          <a:xfrm>
            <a:off x="3439150" y="162325"/>
            <a:ext cx="53931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Voyager 1:</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Voyager 1 is expected to become the first human-made object to reach a distance of one light-day from Earth</a:t>
            </a:r>
            <a:r>
              <a:rPr lang="en">
                <a:solidFill>
                  <a:schemeClr val="dk1"/>
                </a:solidFill>
                <a:highlight>
                  <a:srgbClr val="000000"/>
                </a:highlight>
                <a:latin typeface="Verdana"/>
                <a:ea typeface="Verdana"/>
                <a:cs typeface="Verdana"/>
                <a:sym typeface="Verdana"/>
              </a:rPr>
              <a:t>. One light-day is the distance that </a:t>
            </a:r>
            <a:r>
              <a:rPr lang="en">
                <a:solidFill>
                  <a:srgbClr val="FFFF00"/>
                </a:solidFill>
                <a:highlight>
                  <a:srgbClr val="000000"/>
                </a:highlight>
                <a:latin typeface="Verdana"/>
                <a:ea typeface="Verdana"/>
                <a:cs typeface="Verdana"/>
                <a:sym typeface="Verdana"/>
              </a:rPr>
              <a:t>light travels in 24 hours</a:t>
            </a:r>
            <a:r>
              <a:rPr lang="en">
                <a:solidFill>
                  <a:schemeClr val="dk1"/>
                </a:solidFill>
                <a:highlight>
                  <a:srgbClr val="000000"/>
                </a:highlight>
                <a:latin typeface="Verdana"/>
                <a:ea typeface="Verdana"/>
                <a:cs typeface="Verdana"/>
                <a:sym typeface="Verdana"/>
              </a:rPr>
              <a:t>, which is about </a:t>
            </a:r>
            <a:r>
              <a:rPr lang="en">
                <a:solidFill>
                  <a:srgbClr val="FFFF00"/>
                </a:solidFill>
                <a:highlight>
                  <a:srgbClr val="000000"/>
                </a:highlight>
                <a:latin typeface="Verdana"/>
                <a:ea typeface="Verdana"/>
                <a:cs typeface="Verdana"/>
                <a:sym typeface="Verdana"/>
              </a:rPr>
              <a:t>16 billion miles away.</a:t>
            </a:r>
            <a:endParaRPr>
              <a:solidFill>
                <a:srgbClr val="FFFF00"/>
              </a:solidFill>
              <a:highlight>
                <a:srgbClr val="000000"/>
              </a:highlight>
              <a:latin typeface="Verdana"/>
              <a:ea typeface="Verdana"/>
              <a:cs typeface="Verdana"/>
              <a:sym typeface="Verdana"/>
            </a:endParaRPr>
          </a:p>
        </p:txBody>
      </p:sp>
      <p:pic>
        <p:nvPicPr>
          <p:cNvPr id="702" name="Google Shape;702;p131"/>
          <p:cNvPicPr preferRelativeResize="0"/>
          <p:nvPr/>
        </p:nvPicPr>
        <p:blipFill>
          <a:blip r:embed="rId3">
            <a:alphaModFix/>
          </a:blip>
          <a:stretch>
            <a:fillRect/>
          </a:stretch>
        </p:blipFill>
        <p:spPr>
          <a:xfrm>
            <a:off x="152400" y="152400"/>
            <a:ext cx="2867625" cy="35809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0" name="Shape 110"/>
        <p:cNvGrpSpPr/>
        <p:nvPr/>
      </p:nvGrpSpPr>
      <p:grpSpPr>
        <a:xfrm>
          <a:off x="0" y="0"/>
          <a:ext cx="0" cy="0"/>
          <a:chOff x="0" y="0"/>
          <a:chExt cx="0" cy="0"/>
        </a:xfrm>
      </p:grpSpPr>
      <p:sp>
        <p:nvSpPr>
          <p:cNvPr id="111" name="Google Shape;111;p24"/>
          <p:cNvSpPr txBox="1"/>
          <p:nvPr>
            <p:ph idx="1" type="body"/>
          </p:nvPr>
        </p:nvSpPr>
        <p:spPr>
          <a:xfrm>
            <a:off x="4646400" y="162325"/>
            <a:ext cx="41859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FFFF"/>
                </a:solidFill>
                <a:highlight>
                  <a:srgbClr val="000000"/>
                </a:highlight>
                <a:latin typeface="Verdana"/>
                <a:ea typeface="Verdana"/>
                <a:cs typeface="Verdana"/>
                <a:sym typeface="Verdana"/>
              </a:rPr>
              <a:t>Pro-Active Governance and Timely Implementation (PRAGATI):</a:t>
            </a:r>
            <a:endParaRPr>
              <a:solidFill>
                <a:srgbClr val="00FFFF"/>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Prime Minister chaired </a:t>
            </a:r>
            <a:r>
              <a:rPr lang="en">
                <a:solidFill>
                  <a:srgbClr val="FFFF00"/>
                </a:solidFill>
                <a:highlight>
                  <a:srgbClr val="000000"/>
                </a:highlight>
                <a:latin typeface="Verdana"/>
                <a:ea typeface="Verdana"/>
                <a:cs typeface="Verdana"/>
                <a:sym typeface="Verdana"/>
              </a:rPr>
              <a:t>50th meeting of Pro-Active Governance and Timely Implementation (PRAGATI). </a:t>
            </a:r>
            <a:r>
              <a:rPr lang="en">
                <a:solidFill>
                  <a:schemeClr val="dk1"/>
                </a:solidFill>
                <a:highlight>
                  <a:srgbClr val="000000"/>
                </a:highlight>
                <a:latin typeface="Verdana"/>
                <a:ea typeface="Verdana"/>
                <a:cs typeface="Verdana"/>
                <a:sym typeface="Verdana"/>
              </a:rPr>
              <a:t>The system has accelerated the implementation of mega projects and key welfare schemes.</a:t>
            </a:r>
            <a:endParaRPr>
              <a:solidFill>
                <a:schemeClr val="dk1"/>
              </a:solidFill>
              <a:highlight>
                <a:srgbClr val="000000"/>
              </a:highlight>
              <a:latin typeface="Verdana"/>
              <a:ea typeface="Verdana"/>
              <a:cs typeface="Verdana"/>
              <a:sym typeface="Verdana"/>
            </a:endParaRPr>
          </a:p>
        </p:txBody>
      </p:sp>
      <p:pic>
        <p:nvPicPr>
          <p:cNvPr id="112" name="Google Shape;112;p24"/>
          <p:cNvPicPr preferRelativeResize="0"/>
          <p:nvPr/>
        </p:nvPicPr>
        <p:blipFill>
          <a:blip r:embed="rId3">
            <a:alphaModFix/>
          </a:blip>
          <a:stretch>
            <a:fillRect/>
          </a:stretch>
        </p:blipFill>
        <p:spPr>
          <a:xfrm>
            <a:off x="152400" y="152400"/>
            <a:ext cx="4341600" cy="2170800"/>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06" name="Shape 706"/>
        <p:cNvGrpSpPr/>
        <p:nvPr/>
      </p:nvGrpSpPr>
      <p:grpSpPr>
        <a:xfrm>
          <a:off x="0" y="0"/>
          <a:ext cx="0" cy="0"/>
          <a:chOff x="0" y="0"/>
          <a:chExt cx="0" cy="0"/>
        </a:xfrm>
      </p:grpSpPr>
      <p:sp>
        <p:nvSpPr>
          <p:cNvPr id="707" name="Google Shape;707;p132"/>
          <p:cNvSpPr txBox="1"/>
          <p:nvPr>
            <p:ph idx="1" type="body"/>
          </p:nvPr>
        </p:nvSpPr>
        <p:spPr>
          <a:xfrm>
            <a:off x="3733350" y="101475"/>
            <a:ext cx="5301600" cy="49506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Voyager 1:</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Voyager 1 was </a:t>
            </a:r>
            <a:r>
              <a:rPr lang="en">
                <a:solidFill>
                  <a:srgbClr val="FFFF00"/>
                </a:solidFill>
                <a:highlight>
                  <a:srgbClr val="000000"/>
                </a:highlight>
                <a:latin typeface="Verdana"/>
                <a:ea typeface="Verdana"/>
                <a:cs typeface="Verdana"/>
                <a:sym typeface="Verdana"/>
              </a:rPr>
              <a:t>launched in 1977 by NASA</a:t>
            </a:r>
            <a:r>
              <a:rPr lang="en">
                <a:solidFill>
                  <a:schemeClr val="dk1"/>
                </a:solidFill>
                <a:highlight>
                  <a:srgbClr val="000000"/>
                </a:highlight>
                <a:latin typeface="Verdana"/>
                <a:ea typeface="Verdana"/>
                <a:cs typeface="Verdana"/>
                <a:sym typeface="Verdana"/>
              </a:rPr>
              <a:t> to conduct </a:t>
            </a:r>
            <a:r>
              <a:rPr lang="en">
                <a:solidFill>
                  <a:srgbClr val="FFFF00"/>
                </a:solidFill>
                <a:highlight>
                  <a:srgbClr val="000000"/>
                </a:highlight>
                <a:latin typeface="Verdana"/>
                <a:ea typeface="Verdana"/>
                <a:cs typeface="Verdana"/>
                <a:sym typeface="Verdana"/>
              </a:rPr>
              <a:t>flybys of Jupiter and Saturn</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c</a:t>
            </a:r>
            <a:r>
              <a:rPr lang="en">
                <a:solidFill>
                  <a:srgbClr val="FFFF00"/>
                </a:solidFill>
                <a:highlight>
                  <a:srgbClr val="000000"/>
                </a:highlight>
                <a:latin typeface="Verdana"/>
                <a:ea typeface="Verdana"/>
                <a:cs typeface="Verdana"/>
                <a:sym typeface="Verdana"/>
              </a:rPr>
              <a:t>arried instruments such as</a:t>
            </a:r>
            <a:r>
              <a:rPr lang="en">
                <a:solidFill>
                  <a:schemeClr val="dk1"/>
                </a:solidFill>
                <a:highlight>
                  <a:srgbClr val="000000"/>
                </a:highlight>
                <a:latin typeface="Verdana"/>
                <a:ea typeface="Verdana"/>
                <a:cs typeface="Verdana"/>
                <a:sym typeface="Verdana"/>
              </a:rPr>
              <a:t> the Imaging Science System (ISS) and Ultraviolet Spectrometer (UVS)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became the </a:t>
            </a:r>
            <a:r>
              <a:rPr lang="en">
                <a:solidFill>
                  <a:srgbClr val="FFFF00"/>
                </a:solidFill>
                <a:highlight>
                  <a:srgbClr val="000000"/>
                </a:highlight>
                <a:latin typeface="Verdana"/>
                <a:ea typeface="Verdana"/>
                <a:cs typeface="Verdana"/>
                <a:sym typeface="Verdana"/>
              </a:rPr>
              <a:t>first spacecraft to cross the heliosphere</a:t>
            </a:r>
            <a:r>
              <a:rPr lang="en">
                <a:solidFill>
                  <a:schemeClr val="dk1"/>
                </a:solidFill>
                <a:highlight>
                  <a:srgbClr val="000000"/>
                </a:highlight>
                <a:latin typeface="Verdana"/>
                <a:ea typeface="Verdana"/>
                <a:cs typeface="Verdana"/>
                <a:sym typeface="Verdana"/>
              </a:rPr>
              <a:t>, the boundary where interstellar influences dominate over the Sun</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the </a:t>
            </a:r>
            <a:r>
              <a:rPr lang="en">
                <a:solidFill>
                  <a:srgbClr val="FFFF00"/>
                </a:solidFill>
                <a:highlight>
                  <a:srgbClr val="000000"/>
                </a:highlight>
                <a:latin typeface="Verdana"/>
                <a:ea typeface="Verdana"/>
                <a:cs typeface="Verdana"/>
                <a:sym typeface="Verdana"/>
              </a:rPr>
              <a:t>first human-made object to enter interstellar space</a:t>
            </a:r>
            <a:endParaRPr>
              <a:solidFill>
                <a:srgbClr val="FFFF00"/>
              </a:solidFill>
              <a:highlight>
                <a:srgbClr val="000000"/>
              </a:highlight>
              <a:latin typeface="Verdana"/>
              <a:ea typeface="Verdana"/>
              <a:cs typeface="Verdana"/>
              <a:sym typeface="Verdana"/>
            </a:endParaRPr>
          </a:p>
        </p:txBody>
      </p:sp>
      <p:pic>
        <p:nvPicPr>
          <p:cNvPr id="708" name="Google Shape;708;p132"/>
          <p:cNvPicPr preferRelativeResize="0"/>
          <p:nvPr/>
        </p:nvPicPr>
        <p:blipFill>
          <a:blip r:embed="rId3">
            <a:alphaModFix/>
          </a:blip>
          <a:stretch>
            <a:fillRect/>
          </a:stretch>
        </p:blipFill>
        <p:spPr>
          <a:xfrm>
            <a:off x="152400" y="152400"/>
            <a:ext cx="3428549" cy="1928559"/>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12" name="Shape 712"/>
        <p:cNvGrpSpPr/>
        <p:nvPr/>
      </p:nvGrpSpPr>
      <p:grpSpPr>
        <a:xfrm>
          <a:off x="0" y="0"/>
          <a:ext cx="0" cy="0"/>
          <a:chOff x="0" y="0"/>
          <a:chExt cx="0" cy="0"/>
        </a:xfrm>
      </p:grpSpPr>
      <p:sp>
        <p:nvSpPr>
          <p:cNvPr id="713" name="Google Shape;713;p133"/>
          <p:cNvSpPr txBox="1"/>
          <p:nvPr>
            <p:ph idx="1" type="body"/>
          </p:nvPr>
        </p:nvSpPr>
        <p:spPr>
          <a:xfrm>
            <a:off x="3581175" y="162325"/>
            <a:ext cx="52512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‘TeraWave’ communications network:</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Blue Origin to deploy thousands of satellites</a:t>
            </a:r>
            <a:r>
              <a:rPr lang="en">
                <a:solidFill>
                  <a:schemeClr val="dk1"/>
                </a:solidFill>
                <a:highlight>
                  <a:srgbClr val="000000"/>
                </a:highlight>
                <a:latin typeface="Verdana"/>
                <a:ea typeface="Verdana"/>
                <a:cs typeface="Verdana"/>
                <a:sym typeface="Verdana"/>
              </a:rPr>
              <a:t> for the new </a:t>
            </a:r>
            <a:r>
              <a:rPr lang="en">
                <a:solidFill>
                  <a:srgbClr val="FFFF00"/>
                </a:solidFill>
                <a:highlight>
                  <a:srgbClr val="000000"/>
                </a:highlight>
                <a:latin typeface="Verdana"/>
                <a:ea typeface="Verdana"/>
                <a:cs typeface="Verdana"/>
                <a:sym typeface="Verdana"/>
              </a:rPr>
              <a:t>‘TeraWave’ communications network.</a:t>
            </a:r>
            <a:endParaRPr>
              <a:solidFill>
                <a:srgbClr val="FFFF00"/>
              </a:solidFill>
              <a:highlight>
                <a:srgbClr val="000000"/>
              </a:highlight>
              <a:latin typeface="Verdana"/>
              <a:ea typeface="Verdana"/>
              <a:cs typeface="Verdana"/>
              <a:sym typeface="Verdana"/>
            </a:endParaRPr>
          </a:p>
        </p:txBody>
      </p:sp>
      <p:pic>
        <p:nvPicPr>
          <p:cNvPr id="714" name="Google Shape;714;p133"/>
          <p:cNvPicPr preferRelativeResize="0"/>
          <p:nvPr/>
        </p:nvPicPr>
        <p:blipFill>
          <a:blip r:embed="rId3">
            <a:alphaModFix/>
          </a:blip>
          <a:stretch>
            <a:fillRect/>
          </a:stretch>
        </p:blipFill>
        <p:spPr>
          <a:xfrm>
            <a:off x="3875375" y="1959028"/>
            <a:ext cx="4676601" cy="2911201"/>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18" name="Shape 718"/>
        <p:cNvGrpSpPr/>
        <p:nvPr/>
      </p:nvGrpSpPr>
      <p:grpSpPr>
        <a:xfrm>
          <a:off x="0" y="0"/>
          <a:ext cx="0" cy="0"/>
          <a:chOff x="0" y="0"/>
          <a:chExt cx="0" cy="0"/>
        </a:xfrm>
      </p:grpSpPr>
      <p:sp>
        <p:nvSpPr>
          <p:cNvPr id="719" name="Google Shape;719;p134"/>
          <p:cNvSpPr txBox="1"/>
          <p:nvPr>
            <p:ph idx="1" type="body"/>
          </p:nvPr>
        </p:nvSpPr>
        <p:spPr>
          <a:xfrm>
            <a:off x="3773925" y="162325"/>
            <a:ext cx="50586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‘TeraWave’ communications network:</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TeraWave Communications Network: A </a:t>
            </a:r>
            <a:r>
              <a:rPr lang="en">
                <a:solidFill>
                  <a:srgbClr val="FFFF00"/>
                </a:solidFill>
                <a:highlight>
                  <a:srgbClr val="000000"/>
                </a:highlight>
                <a:latin typeface="Verdana"/>
                <a:ea typeface="Verdana"/>
                <a:cs typeface="Verdana"/>
                <a:sym typeface="Verdana"/>
              </a:rPr>
              <a:t>hybrid satellite constellation comprising 5,408 satellites across low Earth orbit (LEO)</a:t>
            </a:r>
            <a:r>
              <a:rPr lang="en">
                <a:solidFill>
                  <a:schemeClr val="dk1"/>
                </a:solidFill>
                <a:highlight>
                  <a:srgbClr val="000000"/>
                </a:highlight>
                <a:latin typeface="Verdana"/>
                <a:ea typeface="Verdana"/>
                <a:cs typeface="Verdana"/>
                <a:sym typeface="Verdana"/>
              </a:rPr>
              <a:t> and medium Earth orbit (MEO)</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delivers symmetrical bandwidth</a:t>
            </a:r>
            <a:r>
              <a:rPr lang="en">
                <a:solidFill>
                  <a:schemeClr val="dk1"/>
                </a:solidFill>
                <a:highlight>
                  <a:srgbClr val="000000"/>
                </a:highlight>
                <a:latin typeface="Verdana"/>
                <a:ea typeface="Verdana"/>
                <a:cs typeface="Verdana"/>
                <a:sym typeface="Verdana"/>
              </a:rPr>
              <a:t> using a combination of radio frequency and optical connectivity</a:t>
            </a:r>
            <a:endParaRPr>
              <a:solidFill>
                <a:schemeClr val="dk1"/>
              </a:solidFill>
              <a:highlight>
                <a:srgbClr val="000000"/>
              </a:highlight>
              <a:latin typeface="Verdana"/>
              <a:ea typeface="Verdana"/>
              <a:cs typeface="Verdana"/>
              <a:sym typeface="Verdana"/>
            </a:endParaRPr>
          </a:p>
        </p:txBody>
      </p:sp>
      <p:pic>
        <p:nvPicPr>
          <p:cNvPr id="720" name="Google Shape;720;p134"/>
          <p:cNvPicPr preferRelativeResize="0"/>
          <p:nvPr/>
        </p:nvPicPr>
        <p:blipFill>
          <a:blip r:embed="rId3">
            <a:alphaModFix/>
          </a:blip>
          <a:stretch>
            <a:fillRect/>
          </a:stretch>
        </p:blipFill>
        <p:spPr>
          <a:xfrm>
            <a:off x="152400" y="152400"/>
            <a:ext cx="3469125" cy="1951383"/>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24" name="Shape 724"/>
        <p:cNvGrpSpPr/>
        <p:nvPr/>
      </p:nvGrpSpPr>
      <p:grpSpPr>
        <a:xfrm>
          <a:off x="0" y="0"/>
          <a:ext cx="0" cy="0"/>
          <a:chOff x="0" y="0"/>
          <a:chExt cx="0" cy="0"/>
        </a:xfrm>
      </p:grpSpPr>
      <p:sp>
        <p:nvSpPr>
          <p:cNvPr id="725" name="Google Shape;725;p135"/>
          <p:cNvSpPr txBox="1"/>
          <p:nvPr>
            <p:ph idx="1" type="body"/>
          </p:nvPr>
        </p:nvSpPr>
        <p:spPr>
          <a:xfrm>
            <a:off x="3185525" y="162325"/>
            <a:ext cx="56469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Optical connectivity transmits data using light pulses through fiber optics</a:t>
            </a:r>
            <a:r>
              <a:rPr lang="en">
                <a:solidFill>
                  <a:schemeClr val="dk1"/>
                </a:solidFill>
                <a:highlight>
                  <a:srgbClr val="000000"/>
                </a:highlight>
                <a:latin typeface="Verdana"/>
                <a:ea typeface="Verdana"/>
                <a:cs typeface="Verdana"/>
                <a:sym typeface="Verdana"/>
              </a:rPr>
              <a:t> or free space instead of electrical signals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uses </a:t>
            </a:r>
            <a:r>
              <a:rPr lang="en">
                <a:solidFill>
                  <a:srgbClr val="FFFF00"/>
                </a:solidFill>
                <a:highlight>
                  <a:srgbClr val="000000"/>
                </a:highlight>
                <a:latin typeface="Verdana"/>
                <a:ea typeface="Verdana"/>
                <a:cs typeface="Verdana"/>
                <a:sym typeface="Verdana"/>
              </a:rPr>
              <a:t>modulation of light waves to enable high-speed</a:t>
            </a:r>
            <a:r>
              <a:rPr lang="en">
                <a:solidFill>
                  <a:schemeClr val="dk1"/>
                </a:solidFill>
                <a:highlight>
                  <a:srgbClr val="000000"/>
                </a:highlight>
                <a:latin typeface="Verdana"/>
                <a:ea typeface="Verdana"/>
                <a:cs typeface="Verdana"/>
                <a:sym typeface="Verdana"/>
              </a:rPr>
              <a:t>, high-bandwidth and low-latency </a:t>
            </a:r>
            <a:r>
              <a:rPr lang="en">
                <a:solidFill>
                  <a:srgbClr val="FFFF00"/>
                </a:solidFill>
                <a:highlight>
                  <a:srgbClr val="000000"/>
                </a:highlight>
                <a:latin typeface="Verdana"/>
                <a:ea typeface="Verdana"/>
                <a:cs typeface="Verdana"/>
                <a:sym typeface="Verdana"/>
              </a:rPr>
              <a:t>communication</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Target Users: Focused on enterprise, government and data centre</a:t>
            </a:r>
            <a:r>
              <a:rPr lang="en">
                <a:solidFill>
                  <a:schemeClr val="dk1"/>
                </a:solidFill>
                <a:highlight>
                  <a:srgbClr val="000000"/>
                </a:highlight>
                <a:latin typeface="Verdana"/>
                <a:ea typeface="Verdana"/>
                <a:cs typeface="Verdana"/>
                <a:sym typeface="Verdana"/>
              </a:rPr>
              <a:t> clients for reliable critical connectivity</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29" name="Shape 729"/>
        <p:cNvGrpSpPr/>
        <p:nvPr/>
      </p:nvGrpSpPr>
      <p:grpSpPr>
        <a:xfrm>
          <a:off x="0" y="0"/>
          <a:ext cx="0" cy="0"/>
          <a:chOff x="0" y="0"/>
          <a:chExt cx="0" cy="0"/>
        </a:xfrm>
      </p:grpSpPr>
      <p:sp>
        <p:nvSpPr>
          <p:cNvPr id="730" name="Google Shape;730;p136"/>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34" name="Shape 734"/>
        <p:cNvGrpSpPr/>
        <p:nvPr/>
      </p:nvGrpSpPr>
      <p:grpSpPr>
        <a:xfrm>
          <a:off x="0" y="0"/>
          <a:ext cx="0" cy="0"/>
          <a:chOff x="0" y="0"/>
          <a:chExt cx="0" cy="0"/>
        </a:xfrm>
      </p:grpSpPr>
      <p:sp>
        <p:nvSpPr>
          <p:cNvPr id="735" name="Google Shape;735;p137"/>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highlight>
                  <a:srgbClr val="000000"/>
                </a:highlight>
                <a:latin typeface="Verdana"/>
                <a:ea typeface="Verdana"/>
                <a:cs typeface="Verdana"/>
                <a:sym typeface="Verdana"/>
              </a:rPr>
              <a:t>Other News: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39" name="Shape 739"/>
        <p:cNvGrpSpPr/>
        <p:nvPr/>
      </p:nvGrpSpPr>
      <p:grpSpPr>
        <a:xfrm>
          <a:off x="0" y="0"/>
          <a:ext cx="0" cy="0"/>
          <a:chOff x="0" y="0"/>
          <a:chExt cx="0" cy="0"/>
        </a:xfrm>
      </p:grpSpPr>
      <p:sp>
        <p:nvSpPr>
          <p:cNvPr id="740" name="Google Shape;740;p138"/>
          <p:cNvSpPr txBox="1"/>
          <p:nvPr>
            <p:ph idx="1" type="body"/>
          </p:nvPr>
        </p:nvSpPr>
        <p:spPr>
          <a:xfrm>
            <a:off x="3540600" y="162325"/>
            <a:ext cx="52917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Vande Mataram:</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Ministry of Culture to Present </a:t>
            </a:r>
            <a:r>
              <a:rPr lang="en">
                <a:solidFill>
                  <a:srgbClr val="FFFF00"/>
                </a:solidFill>
                <a:highlight>
                  <a:srgbClr val="000000"/>
                </a:highlight>
                <a:latin typeface="Verdana"/>
                <a:ea typeface="Verdana"/>
                <a:cs typeface="Verdana"/>
                <a:sym typeface="Verdana"/>
              </a:rPr>
              <a:t>Republic Day Tableau 2026 on ‘150 Years of Vande Mataram’</a:t>
            </a:r>
            <a:r>
              <a:rPr lang="en">
                <a:solidFill>
                  <a:schemeClr val="dk1"/>
                </a:solidFill>
                <a:highlight>
                  <a:srgbClr val="000000"/>
                </a:highlight>
                <a:latin typeface="Verdana"/>
                <a:ea typeface="Verdana"/>
                <a:cs typeface="Verdana"/>
                <a:sym typeface="Verdana"/>
              </a:rPr>
              <a:t> </a:t>
            </a:r>
            <a:endParaRPr>
              <a:solidFill>
                <a:schemeClr val="dk1"/>
              </a:solidFill>
              <a:highlight>
                <a:srgbClr val="000000"/>
              </a:highlight>
              <a:latin typeface="Verdana"/>
              <a:ea typeface="Verdana"/>
              <a:cs typeface="Verdana"/>
              <a:sym typeface="Verdana"/>
            </a:endParaRPr>
          </a:p>
        </p:txBody>
      </p:sp>
      <p:pic>
        <p:nvPicPr>
          <p:cNvPr id="741" name="Google Shape;741;p138"/>
          <p:cNvPicPr preferRelativeResize="0"/>
          <p:nvPr/>
        </p:nvPicPr>
        <p:blipFill>
          <a:blip r:embed="rId3">
            <a:alphaModFix/>
          </a:blip>
          <a:stretch>
            <a:fillRect/>
          </a:stretch>
        </p:blipFill>
        <p:spPr>
          <a:xfrm>
            <a:off x="4058000" y="1847328"/>
            <a:ext cx="4514275" cy="3006550"/>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45" name="Shape 745"/>
        <p:cNvGrpSpPr/>
        <p:nvPr/>
      </p:nvGrpSpPr>
      <p:grpSpPr>
        <a:xfrm>
          <a:off x="0" y="0"/>
          <a:ext cx="0" cy="0"/>
          <a:chOff x="0" y="0"/>
          <a:chExt cx="0" cy="0"/>
        </a:xfrm>
      </p:grpSpPr>
      <p:sp>
        <p:nvSpPr>
          <p:cNvPr id="746" name="Google Shape;746;p139"/>
          <p:cNvSpPr txBox="1"/>
          <p:nvPr>
            <p:ph idx="1" type="body"/>
          </p:nvPr>
        </p:nvSpPr>
        <p:spPr>
          <a:xfrm>
            <a:off x="3286975" y="162325"/>
            <a:ext cx="55452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Vande Mataram:</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150-year celebrations of Vande Mataram were </a:t>
            </a:r>
            <a:r>
              <a:rPr lang="en">
                <a:solidFill>
                  <a:srgbClr val="FFFF00"/>
                </a:solidFill>
                <a:highlight>
                  <a:srgbClr val="000000"/>
                </a:highlight>
                <a:latin typeface="Verdana"/>
                <a:ea typeface="Verdana"/>
                <a:cs typeface="Verdana"/>
                <a:sym typeface="Verdana"/>
              </a:rPr>
              <a:t>inaugurated by Narendra Modi on 7 November 2025.</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song was </a:t>
            </a:r>
            <a:r>
              <a:rPr lang="en">
                <a:solidFill>
                  <a:srgbClr val="FFFF00"/>
                </a:solidFill>
                <a:highlight>
                  <a:srgbClr val="000000"/>
                </a:highlight>
                <a:latin typeface="Verdana"/>
                <a:ea typeface="Verdana"/>
                <a:cs typeface="Verdana"/>
                <a:sym typeface="Verdana"/>
              </a:rPr>
              <a:t>composed by Bankim Chandra Chatterjee on Akshaya Navami, 7 November 1875.</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was </a:t>
            </a:r>
            <a:r>
              <a:rPr lang="en">
                <a:solidFill>
                  <a:srgbClr val="FFFF00"/>
                </a:solidFill>
                <a:highlight>
                  <a:srgbClr val="000000"/>
                </a:highlight>
                <a:latin typeface="Verdana"/>
                <a:ea typeface="Verdana"/>
                <a:cs typeface="Verdana"/>
                <a:sym typeface="Verdana"/>
              </a:rPr>
              <a:t>first published in Bangadarshan and later included in the novel Anandamath</a:t>
            </a:r>
            <a:r>
              <a:rPr lang="en">
                <a:solidFill>
                  <a:schemeClr val="dk1"/>
                </a:solidFill>
                <a:highlight>
                  <a:srgbClr val="000000"/>
                </a:highlight>
                <a:latin typeface="Verdana"/>
                <a:ea typeface="Verdana"/>
                <a:cs typeface="Verdana"/>
                <a:sym typeface="Verdana"/>
              </a:rPr>
              <a:t> (1882).</a:t>
            </a:r>
            <a:endParaRPr>
              <a:solidFill>
                <a:schemeClr val="dk1"/>
              </a:solidFill>
              <a:highlight>
                <a:srgbClr val="000000"/>
              </a:highlight>
              <a:latin typeface="Verdana"/>
              <a:ea typeface="Verdana"/>
              <a:cs typeface="Verdana"/>
              <a:sym typeface="Verdana"/>
            </a:endParaRPr>
          </a:p>
        </p:txBody>
      </p:sp>
      <p:pic>
        <p:nvPicPr>
          <p:cNvPr id="747" name="Google Shape;747;p139"/>
          <p:cNvPicPr preferRelativeResize="0"/>
          <p:nvPr/>
        </p:nvPicPr>
        <p:blipFill>
          <a:blip r:embed="rId3">
            <a:alphaModFix/>
          </a:blip>
          <a:stretch>
            <a:fillRect/>
          </a:stretch>
        </p:blipFill>
        <p:spPr>
          <a:xfrm>
            <a:off x="152400" y="152400"/>
            <a:ext cx="2515725" cy="3358625"/>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51" name="Shape 751"/>
        <p:cNvGrpSpPr/>
        <p:nvPr/>
      </p:nvGrpSpPr>
      <p:grpSpPr>
        <a:xfrm>
          <a:off x="0" y="0"/>
          <a:ext cx="0" cy="0"/>
          <a:chOff x="0" y="0"/>
          <a:chExt cx="0" cy="0"/>
        </a:xfrm>
      </p:grpSpPr>
      <p:sp>
        <p:nvSpPr>
          <p:cNvPr id="752" name="Google Shape;752;p140"/>
          <p:cNvSpPr txBox="1"/>
          <p:nvPr>
            <p:ph idx="1" type="body"/>
          </p:nvPr>
        </p:nvSpPr>
        <p:spPr>
          <a:xfrm>
            <a:off x="3297125" y="162325"/>
            <a:ext cx="55353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music </a:t>
            </a:r>
            <a:r>
              <a:rPr lang="en">
                <a:solidFill>
                  <a:schemeClr val="dk1"/>
                </a:solidFill>
                <a:highlight>
                  <a:srgbClr val="000000"/>
                </a:highlight>
                <a:latin typeface="Verdana"/>
                <a:ea typeface="Verdana"/>
                <a:cs typeface="Verdana"/>
                <a:sym typeface="Verdana"/>
              </a:rPr>
              <a:t>for Vande Mataram was </a:t>
            </a:r>
            <a:r>
              <a:rPr lang="en">
                <a:solidFill>
                  <a:srgbClr val="FFFF00"/>
                </a:solidFill>
                <a:highlight>
                  <a:srgbClr val="000000"/>
                </a:highlight>
                <a:latin typeface="Verdana"/>
                <a:ea typeface="Verdana"/>
                <a:cs typeface="Verdana"/>
                <a:sym typeface="Verdana"/>
              </a:rPr>
              <a:t>composed by Rabindranath Tagore.</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song symbolizes unity, sacrifice, and devotion to the motherland.</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first two verses were adopted as the National Song in 1937 </a:t>
            </a:r>
            <a:r>
              <a:rPr lang="en">
                <a:solidFill>
                  <a:schemeClr val="dk1"/>
                </a:solidFill>
                <a:highlight>
                  <a:srgbClr val="000000"/>
                </a:highlight>
                <a:latin typeface="Verdana"/>
                <a:ea typeface="Verdana"/>
                <a:cs typeface="Verdana"/>
                <a:sym typeface="Verdana"/>
              </a:rPr>
              <a:t>by the Indian National Congress.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56" name="Shape 756"/>
        <p:cNvGrpSpPr/>
        <p:nvPr/>
      </p:nvGrpSpPr>
      <p:grpSpPr>
        <a:xfrm>
          <a:off x="0" y="0"/>
          <a:ext cx="0" cy="0"/>
          <a:chOff x="0" y="0"/>
          <a:chExt cx="0" cy="0"/>
        </a:xfrm>
      </p:grpSpPr>
      <p:sp>
        <p:nvSpPr>
          <p:cNvPr id="757" name="Google Shape;757;p141"/>
          <p:cNvSpPr txBox="1"/>
          <p:nvPr>
            <p:ph idx="1" type="body"/>
          </p:nvPr>
        </p:nvSpPr>
        <p:spPr>
          <a:xfrm>
            <a:off x="3155075" y="162325"/>
            <a:ext cx="56772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On </a:t>
            </a:r>
            <a:r>
              <a:rPr lang="en">
                <a:solidFill>
                  <a:srgbClr val="FFFF00"/>
                </a:solidFill>
                <a:highlight>
                  <a:srgbClr val="000000"/>
                </a:highlight>
                <a:latin typeface="Verdana"/>
                <a:ea typeface="Verdana"/>
                <a:cs typeface="Verdana"/>
                <a:sym typeface="Verdana"/>
              </a:rPr>
              <a:t>24 January 1950, Rajendra Prasad declared it would be honoured equally</a:t>
            </a:r>
            <a:r>
              <a:rPr lang="en">
                <a:solidFill>
                  <a:schemeClr val="dk1"/>
                </a:solidFill>
                <a:highlight>
                  <a:srgbClr val="000000"/>
                </a:highlight>
                <a:latin typeface="Verdana"/>
                <a:ea typeface="Verdana"/>
                <a:cs typeface="Verdana"/>
                <a:sym typeface="Verdana"/>
              </a:rPr>
              <a:t> with the National Anthem Jana Gana Mana.</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Though </a:t>
            </a:r>
            <a:r>
              <a:rPr lang="en">
                <a:solidFill>
                  <a:srgbClr val="FFFF00"/>
                </a:solidFill>
                <a:highlight>
                  <a:srgbClr val="000000"/>
                </a:highlight>
                <a:latin typeface="Verdana"/>
                <a:ea typeface="Verdana"/>
                <a:cs typeface="Verdana"/>
                <a:sym typeface="Verdana"/>
              </a:rPr>
              <a:t>not mentioned in the Constitution,</a:t>
            </a:r>
            <a:r>
              <a:rPr lang="en">
                <a:solidFill>
                  <a:schemeClr val="dk1"/>
                </a:solidFill>
                <a:highlight>
                  <a:srgbClr val="000000"/>
                </a:highlight>
                <a:latin typeface="Verdana"/>
                <a:ea typeface="Verdana"/>
                <a:cs typeface="Verdana"/>
                <a:sym typeface="Verdana"/>
              </a:rPr>
              <a:t> Article 51A(a) emphasizes respect for national symbols.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Vande Mataram </a:t>
            </a:r>
            <a:r>
              <a:rPr lang="en">
                <a:solidFill>
                  <a:srgbClr val="FFFF00"/>
                </a:solidFill>
                <a:highlight>
                  <a:srgbClr val="000000"/>
                </a:highlight>
                <a:latin typeface="Verdana"/>
                <a:ea typeface="Verdana"/>
                <a:cs typeface="Verdana"/>
                <a:sym typeface="Verdana"/>
              </a:rPr>
              <a:t>became a powerful slogan of resistance against British</a:t>
            </a:r>
            <a:r>
              <a:rPr lang="en">
                <a:solidFill>
                  <a:schemeClr val="dk1"/>
                </a:solidFill>
                <a:highlight>
                  <a:srgbClr val="000000"/>
                </a:highlight>
                <a:latin typeface="Verdana"/>
                <a:ea typeface="Verdana"/>
                <a:cs typeface="Verdana"/>
                <a:sym typeface="Verdana"/>
              </a:rPr>
              <a:t> colonial rule.</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6" name="Shape 116"/>
        <p:cNvGrpSpPr/>
        <p:nvPr/>
      </p:nvGrpSpPr>
      <p:grpSpPr>
        <a:xfrm>
          <a:off x="0" y="0"/>
          <a:ext cx="0" cy="0"/>
          <a:chOff x="0" y="0"/>
          <a:chExt cx="0" cy="0"/>
        </a:xfrm>
      </p:grpSpPr>
      <p:sp>
        <p:nvSpPr>
          <p:cNvPr id="117" name="Google Shape;117;p25"/>
          <p:cNvSpPr txBox="1"/>
          <p:nvPr>
            <p:ph idx="1" type="body"/>
          </p:nvPr>
        </p:nvSpPr>
        <p:spPr>
          <a:xfrm>
            <a:off x="3205800" y="71025"/>
            <a:ext cx="5802900" cy="48999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PRAGATI:</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Launched: PRAGATI (Pro-Active Governance and Timely Implementation) was </a:t>
            </a:r>
            <a:r>
              <a:rPr lang="en">
                <a:solidFill>
                  <a:srgbClr val="FFFF00"/>
                </a:solidFill>
                <a:highlight>
                  <a:srgbClr val="000000"/>
                </a:highlight>
                <a:latin typeface="Verdana"/>
                <a:ea typeface="Verdana"/>
                <a:cs typeface="Verdana"/>
                <a:sym typeface="Verdana"/>
              </a:rPr>
              <a:t>launched in 2015.</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Overview: It is a </a:t>
            </a:r>
            <a:r>
              <a:rPr lang="en">
                <a:solidFill>
                  <a:srgbClr val="FFFF00"/>
                </a:solidFill>
                <a:highlight>
                  <a:srgbClr val="000000"/>
                </a:highlight>
                <a:latin typeface="Verdana"/>
                <a:ea typeface="Verdana"/>
                <a:cs typeface="Verdana"/>
                <a:sym typeface="Verdana"/>
              </a:rPr>
              <a:t>three-tier system involving the Prime Minister’s Office (PMO), Union Government Secretaries, and Chief Secretaries of States.</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Objectives: It </a:t>
            </a:r>
            <a:r>
              <a:rPr lang="en">
                <a:solidFill>
                  <a:srgbClr val="FFFF00"/>
                </a:solidFill>
                <a:highlight>
                  <a:srgbClr val="000000"/>
                </a:highlight>
                <a:latin typeface="Verdana"/>
                <a:ea typeface="Verdana"/>
                <a:cs typeface="Verdana"/>
                <a:sym typeface="Verdana"/>
              </a:rPr>
              <a:t>focuses on programme implementation (inter-agency coordination), project monitoring through a technology</a:t>
            </a:r>
            <a:r>
              <a:rPr lang="en">
                <a:solidFill>
                  <a:schemeClr val="dk1"/>
                </a:solidFill>
                <a:highlight>
                  <a:srgbClr val="000000"/>
                </a:highlight>
                <a:latin typeface="Verdana"/>
                <a:ea typeface="Verdana"/>
                <a:cs typeface="Verdana"/>
                <a:sym typeface="Verdana"/>
              </a:rPr>
              <a:t>-based platform, and grievance redressal via CPGRAMS.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61" name="Shape 761"/>
        <p:cNvGrpSpPr/>
        <p:nvPr/>
      </p:nvGrpSpPr>
      <p:grpSpPr>
        <a:xfrm>
          <a:off x="0" y="0"/>
          <a:ext cx="0" cy="0"/>
          <a:chOff x="0" y="0"/>
          <a:chExt cx="0" cy="0"/>
        </a:xfrm>
      </p:grpSpPr>
      <p:sp>
        <p:nvSpPr>
          <p:cNvPr id="762" name="Google Shape;762;p142"/>
          <p:cNvSpPr txBox="1"/>
          <p:nvPr>
            <p:ph idx="1" type="body"/>
          </p:nvPr>
        </p:nvSpPr>
        <p:spPr>
          <a:xfrm>
            <a:off x="2779725" y="162325"/>
            <a:ext cx="60525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In </a:t>
            </a:r>
            <a:r>
              <a:rPr lang="en">
                <a:solidFill>
                  <a:srgbClr val="FFFF00"/>
                </a:solidFill>
                <a:highlight>
                  <a:srgbClr val="000000"/>
                </a:highlight>
                <a:latin typeface="Verdana"/>
                <a:ea typeface="Verdana"/>
                <a:cs typeface="Verdana"/>
                <a:sym typeface="Verdana"/>
              </a:rPr>
              <a:t>1896, Rabindranath Tagore first sang it at the Kolkata session of the Congress.</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English daily Bande Mataram was started in 1906 by Bipin Chandra Pal,</a:t>
            </a:r>
            <a:r>
              <a:rPr lang="en">
                <a:solidFill>
                  <a:schemeClr val="dk1"/>
                </a:solidFill>
                <a:highlight>
                  <a:srgbClr val="000000"/>
                </a:highlight>
                <a:latin typeface="Verdana"/>
                <a:ea typeface="Verdana"/>
                <a:cs typeface="Verdana"/>
                <a:sym typeface="Verdana"/>
              </a:rPr>
              <a:t> later joined by Sri Aurobindo.</a:t>
            </a:r>
            <a:endParaRPr>
              <a:solidFill>
                <a:schemeClr val="dk1"/>
              </a:solidFill>
              <a:highlight>
                <a:srgbClr val="000000"/>
              </a:highlight>
              <a:latin typeface="Verdana"/>
              <a:ea typeface="Verdana"/>
              <a:cs typeface="Verdana"/>
              <a:sym typeface="Verdana"/>
            </a:endParaRPr>
          </a:p>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song became a rallying cry during the Partition of Bengal and the Swadeshi Movement.</a:t>
            </a:r>
            <a:endParaRPr>
              <a:solidFill>
                <a:schemeClr val="dk1"/>
              </a:solidFill>
              <a:highlight>
                <a:srgbClr val="000000"/>
              </a:highlight>
              <a:latin typeface="Verdana"/>
              <a:ea typeface="Verdana"/>
              <a:cs typeface="Verdana"/>
              <a:sym typeface="Verdana"/>
            </a:endParaRPr>
          </a:p>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was </a:t>
            </a:r>
            <a:r>
              <a:rPr lang="en">
                <a:solidFill>
                  <a:srgbClr val="FFFF00"/>
                </a:solidFill>
                <a:highlight>
                  <a:srgbClr val="000000"/>
                </a:highlight>
                <a:latin typeface="Verdana"/>
                <a:ea typeface="Verdana"/>
                <a:cs typeface="Verdana"/>
                <a:sym typeface="Verdana"/>
              </a:rPr>
              <a:t>first used as a political slogan on 7 August 1905</a:t>
            </a:r>
            <a:r>
              <a:rPr lang="en">
                <a:solidFill>
                  <a:schemeClr val="dk1"/>
                </a:solidFill>
                <a:highlight>
                  <a:srgbClr val="000000"/>
                </a:highlight>
                <a:latin typeface="Verdana"/>
                <a:ea typeface="Verdana"/>
                <a:cs typeface="Verdana"/>
                <a:sym typeface="Verdana"/>
              </a:rPr>
              <a:t> in Calcutta protests.</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66" name="Shape 766"/>
        <p:cNvGrpSpPr/>
        <p:nvPr/>
      </p:nvGrpSpPr>
      <p:grpSpPr>
        <a:xfrm>
          <a:off x="0" y="0"/>
          <a:ext cx="0" cy="0"/>
          <a:chOff x="0" y="0"/>
          <a:chExt cx="0" cy="0"/>
        </a:xfrm>
      </p:grpSpPr>
      <p:sp>
        <p:nvSpPr>
          <p:cNvPr id="767" name="Google Shape;767;p143"/>
          <p:cNvSpPr txBox="1"/>
          <p:nvPr>
            <p:ph idx="1" type="body"/>
          </p:nvPr>
        </p:nvSpPr>
        <p:spPr>
          <a:xfrm>
            <a:off x="311700" y="162325"/>
            <a:ext cx="31173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GI-tagged "Kaladi":</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Udhamapur’s GI-tagged "Kaladi" to be upscaled for diverse food recipes</a:t>
            </a:r>
            <a:r>
              <a:rPr lang="en">
                <a:solidFill>
                  <a:schemeClr val="dk1"/>
                </a:solidFill>
                <a:highlight>
                  <a:srgbClr val="000000"/>
                </a:highlight>
                <a:latin typeface="Verdana"/>
                <a:ea typeface="Verdana"/>
                <a:cs typeface="Verdana"/>
                <a:sym typeface="Verdana"/>
              </a:rPr>
              <a:t> using advanced food technologies: Dr. Jitendra Singh.</a:t>
            </a:r>
            <a:endParaRPr>
              <a:solidFill>
                <a:schemeClr val="dk1"/>
              </a:solidFill>
              <a:highlight>
                <a:srgbClr val="000000"/>
              </a:highlight>
              <a:latin typeface="Verdana"/>
              <a:ea typeface="Verdana"/>
              <a:cs typeface="Verdana"/>
              <a:sym typeface="Verdana"/>
            </a:endParaRPr>
          </a:p>
        </p:txBody>
      </p:sp>
      <p:pic>
        <p:nvPicPr>
          <p:cNvPr id="768" name="Google Shape;768;p143"/>
          <p:cNvPicPr preferRelativeResize="0"/>
          <p:nvPr/>
        </p:nvPicPr>
        <p:blipFill>
          <a:blip r:embed="rId3">
            <a:alphaModFix/>
          </a:blip>
          <a:stretch>
            <a:fillRect/>
          </a:stretch>
        </p:blipFill>
        <p:spPr>
          <a:xfrm>
            <a:off x="4195575" y="162325"/>
            <a:ext cx="4808700" cy="4808700"/>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72" name="Shape 772"/>
        <p:cNvGrpSpPr/>
        <p:nvPr/>
      </p:nvGrpSpPr>
      <p:grpSpPr>
        <a:xfrm>
          <a:off x="0" y="0"/>
          <a:ext cx="0" cy="0"/>
          <a:chOff x="0" y="0"/>
          <a:chExt cx="0" cy="0"/>
        </a:xfrm>
      </p:grpSpPr>
      <p:sp>
        <p:nvSpPr>
          <p:cNvPr id="773" name="Google Shape;773;p144"/>
          <p:cNvSpPr txBox="1"/>
          <p:nvPr>
            <p:ph idx="1" type="body"/>
          </p:nvPr>
        </p:nvSpPr>
        <p:spPr>
          <a:xfrm>
            <a:off x="3675325" y="98525"/>
            <a:ext cx="5271600" cy="4917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What are GI tags?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 GI is </a:t>
            </a:r>
            <a:r>
              <a:rPr lang="en">
                <a:solidFill>
                  <a:srgbClr val="FFFF00"/>
                </a:solidFill>
                <a:highlight>
                  <a:srgbClr val="000000"/>
                </a:highlight>
                <a:latin typeface="Verdana"/>
                <a:ea typeface="Verdana"/>
                <a:cs typeface="Verdana"/>
                <a:sym typeface="Verdana"/>
              </a:rPr>
              <a:t>a sign used on products</a:t>
            </a:r>
            <a:r>
              <a:rPr lang="en">
                <a:solidFill>
                  <a:schemeClr val="dk1"/>
                </a:solidFill>
                <a:highlight>
                  <a:srgbClr val="000000"/>
                </a:highlight>
                <a:latin typeface="Verdana"/>
                <a:ea typeface="Verdana"/>
                <a:cs typeface="Verdana"/>
                <a:sym typeface="Verdana"/>
              </a:rPr>
              <a:t> that have a </a:t>
            </a:r>
            <a:r>
              <a:rPr lang="en">
                <a:solidFill>
                  <a:srgbClr val="FFFF00"/>
                </a:solidFill>
                <a:highlight>
                  <a:srgbClr val="000000"/>
                </a:highlight>
                <a:latin typeface="Verdana"/>
                <a:ea typeface="Verdana"/>
                <a:cs typeface="Verdana"/>
                <a:sym typeface="Verdana"/>
              </a:rPr>
              <a:t>specific geographical origin and possess qualities</a:t>
            </a:r>
            <a:r>
              <a:rPr lang="en">
                <a:solidFill>
                  <a:schemeClr val="dk1"/>
                </a:solidFill>
                <a:highlight>
                  <a:srgbClr val="000000"/>
                </a:highlight>
                <a:latin typeface="Verdana"/>
                <a:ea typeface="Verdana"/>
                <a:cs typeface="Verdana"/>
                <a:sym typeface="Verdana"/>
              </a:rPr>
              <a:t> or a reputation that are due to that origin.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GI tag </a:t>
            </a:r>
            <a:r>
              <a:rPr lang="en">
                <a:solidFill>
                  <a:srgbClr val="FFFF00"/>
                </a:solidFill>
                <a:highlight>
                  <a:srgbClr val="000000"/>
                </a:highlight>
                <a:latin typeface="Verdana"/>
                <a:ea typeface="Verdana"/>
                <a:cs typeface="Verdana"/>
                <a:sym typeface="Verdana"/>
              </a:rPr>
              <a:t>ensures that only the authorised users</a:t>
            </a:r>
            <a:r>
              <a:rPr lang="en">
                <a:solidFill>
                  <a:schemeClr val="dk1"/>
                </a:solidFill>
                <a:highlight>
                  <a:srgbClr val="000000"/>
                </a:highlight>
                <a:latin typeface="Verdana"/>
                <a:ea typeface="Verdana"/>
                <a:cs typeface="Verdana"/>
                <a:sym typeface="Verdana"/>
              </a:rPr>
              <a:t> or those residing in the geographical territory </a:t>
            </a:r>
            <a:r>
              <a:rPr lang="en">
                <a:solidFill>
                  <a:srgbClr val="FFFF00"/>
                </a:solidFill>
                <a:highlight>
                  <a:srgbClr val="000000"/>
                </a:highlight>
                <a:latin typeface="Verdana"/>
                <a:ea typeface="Verdana"/>
                <a:cs typeface="Verdana"/>
                <a:sym typeface="Verdana"/>
              </a:rPr>
              <a:t>are allowed to use the popular product name</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GI registration is </a:t>
            </a:r>
            <a:r>
              <a:rPr lang="en">
                <a:solidFill>
                  <a:srgbClr val="FFFF00"/>
                </a:solidFill>
                <a:highlight>
                  <a:srgbClr val="000000"/>
                </a:highlight>
                <a:latin typeface="Verdana"/>
                <a:ea typeface="Verdana"/>
                <a:cs typeface="Verdana"/>
                <a:sym typeface="Verdana"/>
              </a:rPr>
              <a:t>overseen by the Department for Promotion of Industry and Internal Trade</a:t>
            </a:r>
            <a:r>
              <a:rPr lang="en">
                <a:solidFill>
                  <a:schemeClr val="dk1"/>
                </a:solidFill>
                <a:highlight>
                  <a:srgbClr val="000000"/>
                </a:highlight>
                <a:latin typeface="Verdana"/>
                <a:ea typeface="Verdana"/>
                <a:cs typeface="Verdana"/>
                <a:sym typeface="Verdana"/>
              </a:rPr>
              <a:t> under the Ministry of Commerce and Industry.</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77" name="Shape 777"/>
        <p:cNvGrpSpPr/>
        <p:nvPr/>
      </p:nvGrpSpPr>
      <p:grpSpPr>
        <a:xfrm>
          <a:off x="0" y="0"/>
          <a:ext cx="0" cy="0"/>
          <a:chOff x="0" y="0"/>
          <a:chExt cx="0" cy="0"/>
        </a:xfrm>
      </p:grpSpPr>
      <p:sp>
        <p:nvSpPr>
          <p:cNvPr id="778" name="Google Shape;778;p145"/>
          <p:cNvSpPr txBox="1"/>
          <p:nvPr>
            <p:ph idx="1" type="body"/>
          </p:nvPr>
        </p:nvSpPr>
        <p:spPr>
          <a:xfrm>
            <a:off x="3862550" y="203450"/>
            <a:ext cx="4969500" cy="4689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India, as a member of the World Trade Organization (WTO), </a:t>
            </a:r>
            <a:r>
              <a:rPr lang="en">
                <a:solidFill>
                  <a:srgbClr val="FFFF00"/>
                </a:solidFill>
                <a:highlight>
                  <a:srgbClr val="000000"/>
                </a:highlight>
                <a:latin typeface="Verdana"/>
                <a:ea typeface="Verdana"/>
                <a:cs typeface="Verdana"/>
                <a:sym typeface="Verdana"/>
              </a:rPr>
              <a:t>enacted the Geographical Indications of Goods (Registration and Protection) Act, 1999 w.e.f. September 2003. </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GIs have been </a:t>
            </a:r>
            <a:r>
              <a:rPr lang="en">
                <a:solidFill>
                  <a:srgbClr val="FFFF00"/>
                </a:solidFill>
                <a:highlight>
                  <a:srgbClr val="000000"/>
                </a:highlight>
                <a:latin typeface="Verdana"/>
                <a:ea typeface="Verdana"/>
                <a:cs typeface="Verdana"/>
                <a:sym typeface="Verdana"/>
              </a:rPr>
              <a:t>defined under Article 22 (1) of the WTO Agreement</a:t>
            </a:r>
            <a:r>
              <a:rPr lang="en">
                <a:solidFill>
                  <a:schemeClr val="dk1"/>
                </a:solidFill>
                <a:highlight>
                  <a:srgbClr val="000000"/>
                </a:highlight>
                <a:latin typeface="Verdana"/>
                <a:ea typeface="Verdana"/>
                <a:cs typeface="Verdana"/>
                <a:sym typeface="Verdana"/>
              </a:rPr>
              <a:t> on Trade-Related Aspects of Intellectual Property Rights (TRIPS) Agreement.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82" name="Shape 782"/>
        <p:cNvGrpSpPr/>
        <p:nvPr/>
      </p:nvGrpSpPr>
      <p:grpSpPr>
        <a:xfrm>
          <a:off x="0" y="0"/>
          <a:ext cx="0" cy="0"/>
          <a:chOff x="0" y="0"/>
          <a:chExt cx="0" cy="0"/>
        </a:xfrm>
      </p:grpSpPr>
      <p:sp>
        <p:nvSpPr>
          <p:cNvPr id="783" name="Google Shape;783;p146"/>
          <p:cNvSpPr txBox="1"/>
          <p:nvPr>
            <p:ph idx="1" type="body"/>
          </p:nvPr>
        </p:nvSpPr>
        <p:spPr>
          <a:xfrm>
            <a:off x="4079325" y="203450"/>
            <a:ext cx="4752900" cy="4689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tag stands </a:t>
            </a:r>
            <a:r>
              <a:rPr lang="en">
                <a:solidFill>
                  <a:srgbClr val="FFFF00"/>
                </a:solidFill>
                <a:highlight>
                  <a:srgbClr val="000000"/>
                </a:highlight>
                <a:latin typeface="Verdana"/>
                <a:ea typeface="Verdana"/>
                <a:cs typeface="Verdana"/>
                <a:sym typeface="Verdana"/>
              </a:rPr>
              <a:t>valid for 10 years</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Uttar Pradesh is the leading state in India with the highest number of GI-tagged products, having surpassed 75 registrations.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Geographical Indications </a:t>
            </a:r>
            <a:r>
              <a:rPr lang="en">
                <a:solidFill>
                  <a:srgbClr val="FFFF00"/>
                </a:solidFill>
                <a:highlight>
                  <a:srgbClr val="000000"/>
                </a:highlight>
                <a:latin typeface="Verdana"/>
                <a:ea typeface="Verdana"/>
                <a:cs typeface="Verdana"/>
                <a:sym typeface="Verdana"/>
              </a:rPr>
              <a:t>Registry is located at Chennai.</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87" name="Shape 787"/>
        <p:cNvGrpSpPr/>
        <p:nvPr/>
      </p:nvGrpSpPr>
      <p:grpSpPr>
        <a:xfrm>
          <a:off x="0" y="0"/>
          <a:ext cx="0" cy="0"/>
          <a:chOff x="0" y="0"/>
          <a:chExt cx="0" cy="0"/>
        </a:xfrm>
      </p:grpSpPr>
      <p:sp>
        <p:nvSpPr>
          <p:cNvPr id="788" name="Google Shape;788;p147"/>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GI Tags in A.P:</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789" name="Google Shape;789;p147" title="Screenshot 2026-04-17 at 4.41.27 PM.png"/>
          <p:cNvPicPr preferRelativeResize="0"/>
          <p:nvPr/>
        </p:nvPicPr>
        <p:blipFill>
          <a:blip r:embed="rId3">
            <a:alphaModFix/>
          </a:blip>
          <a:stretch>
            <a:fillRect/>
          </a:stretch>
        </p:blipFill>
        <p:spPr>
          <a:xfrm>
            <a:off x="311699" y="630600"/>
            <a:ext cx="4173749" cy="4431725"/>
          </a:xfrm>
          <a:prstGeom prst="rect">
            <a:avLst/>
          </a:prstGeom>
          <a:noFill/>
          <a:ln>
            <a:noFill/>
          </a:ln>
        </p:spPr>
      </p:pic>
      <p:pic>
        <p:nvPicPr>
          <p:cNvPr id="790" name="Google Shape;790;p147" title="Screenshot 2026-04-17 at 4.41.34 PM.png"/>
          <p:cNvPicPr preferRelativeResize="0"/>
          <p:nvPr/>
        </p:nvPicPr>
        <p:blipFill>
          <a:blip r:embed="rId4">
            <a:alphaModFix/>
          </a:blip>
          <a:stretch>
            <a:fillRect/>
          </a:stretch>
        </p:blipFill>
        <p:spPr>
          <a:xfrm>
            <a:off x="4624921" y="630600"/>
            <a:ext cx="4421751" cy="3276825"/>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94" name="Shape 794"/>
        <p:cNvGrpSpPr/>
        <p:nvPr/>
      </p:nvGrpSpPr>
      <p:grpSpPr>
        <a:xfrm>
          <a:off x="0" y="0"/>
          <a:ext cx="0" cy="0"/>
          <a:chOff x="0" y="0"/>
          <a:chExt cx="0" cy="0"/>
        </a:xfrm>
      </p:grpSpPr>
      <p:sp>
        <p:nvSpPr>
          <p:cNvPr id="795" name="Google Shape;795;p148"/>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GI Tags in Telangana:</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796" name="Google Shape;796;p148" title="Screenshot 2026-04-17 at 4.42.31 PM.png"/>
          <p:cNvPicPr preferRelativeResize="0"/>
          <p:nvPr/>
        </p:nvPicPr>
        <p:blipFill>
          <a:blip r:embed="rId3">
            <a:alphaModFix/>
          </a:blip>
          <a:stretch>
            <a:fillRect/>
          </a:stretch>
        </p:blipFill>
        <p:spPr>
          <a:xfrm>
            <a:off x="355077" y="764975"/>
            <a:ext cx="3463800" cy="4206051"/>
          </a:xfrm>
          <a:prstGeom prst="rect">
            <a:avLst/>
          </a:prstGeom>
          <a:noFill/>
          <a:ln>
            <a:noFill/>
          </a:ln>
        </p:spPr>
      </p:pic>
      <p:pic>
        <p:nvPicPr>
          <p:cNvPr id="797" name="Google Shape;797;p148" title="Screenshot 2026-04-17 at 4.43.00 PM.png"/>
          <p:cNvPicPr preferRelativeResize="0"/>
          <p:nvPr/>
        </p:nvPicPr>
        <p:blipFill>
          <a:blip r:embed="rId4">
            <a:alphaModFix/>
          </a:blip>
          <a:stretch>
            <a:fillRect/>
          </a:stretch>
        </p:blipFill>
        <p:spPr>
          <a:xfrm>
            <a:off x="3973250" y="764975"/>
            <a:ext cx="3873631" cy="4206050"/>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01" name="Shape 801"/>
        <p:cNvGrpSpPr/>
        <p:nvPr/>
      </p:nvGrpSpPr>
      <p:grpSpPr>
        <a:xfrm>
          <a:off x="0" y="0"/>
          <a:ext cx="0" cy="0"/>
          <a:chOff x="0" y="0"/>
          <a:chExt cx="0" cy="0"/>
        </a:xfrm>
      </p:grpSpPr>
      <p:sp>
        <p:nvSpPr>
          <p:cNvPr id="802" name="Google Shape;802;p149"/>
          <p:cNvSpPr txBox="1"/>
          <p:nvPr>
            <p:ph idx="1" type="body"/>
          </p:nvPr>
        </p:nvSpPr>
        <p:spPr>
          <a:xfrm>
            <a:off x="3449300" y="162325"/>
            <a:ext cx="53829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‘Parakram Diwas–2026’:</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Ministry of Culture to Organize </a:t>
            </a:r>
            <a:r>
              <a:rPr lang="en">
                <a:solidFill>
                  <a:srgbClr val="FFFF00"/>
                </a:solidFill>
                <a:highlight>
                  <a:srgbClr val="000000"/>
                </a:highlight>
                <a:latin typeface="Verdana"/>
                <a:ea typeface="Verdana"/>
                <a:cs typeface="Verdana"/>
                <a:sym typeface="Verdana"/>
              </a:rPr>
              <a:t>‘Parakram Diwas–2026’ to Commemorate 129th Birth Anniversary of Netaji Subhas Chandra Bose.</a:t>
            </a:r>
            <a:endParaRPr>
              <a:solidFill>
                <a:srgbClr val="FFFF00"/>
              </a:solidFill>
              <a:highlight>
                <a:srgbClr val="000000"/>
              </a:highlight>
              <a:latin typeface="Verdana"/>
              <a:ea typeface="Verdana"/>
              <a:cs typeface="Verdana"/>
              <a:sym typeface="Verdana"/>
            </a:endParaRPr>
          </a:p>
        </p:txBody>
      </p:sp>
      <p:pic>
        <p:nvPicPr>
          <p:cNvPr id="803" name="Google Shape;803;p149"/>
          <p:cNvPicPr preferRelativeResize="0"/>
          <p:nvPr/>
        </p:nvPicPr>
        <p:blipFill>
          <a:blip r:embed="rId3">
            <a:alphaModFix/>
          </a:blip>
          <a:stretch>
            <a:fillRect/>
          </a:stretch>
        </p:blipFill>
        <p:spPr>
          <a:xfrm>
            <a:off x="3341551" y="2028100"/>
            <a:ext cx="5382899" cy="3027871"/>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07" name="Shape 807"/>
        <p:cNvGrpSpPr/>
        <p:nvPr/>
      </p:nvGrpSpPr>
      <p:grpSpPr>
        <a:xfrm>
          <a:off x="0" y="0"/>
          <a:ext cx="0" cy="0"/>
          <a:chOff x="0" y="0"/>
          <a:chExt cx="0" cy="0"/>
        </a:xfrm>
      </p:grpSpPr>
      <p:sp>
        <p:nvSpPr>
          <p:cNvPr id="808" name="Google Shape;808;p150"/>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Parakram Diwas:</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809" name="Google Shape;809;p150"/>
          <p:cNvPicPr preferRelativeResize="0"/>
          <p:nvPr/>
        </p:nvPicPr>
        <p:blipFill>
          <a:blip r:embed="rId3">
            <a:alphaModFix/>
          </a:blip>
          <a:stretch>
            <a:fillRect/>
          </a:stretch>
        </p:blipFill>
        <p:spPr>
          <a:xfrm>
            <a:off x="213275" y="801675"/>
            <a:ext cx="7791100" cy="4245250"/>
          </a:xfrm>
          <a:prstGeom prst="rect">
            <a:avLst/>
          </a:prstGeom>
          <a:noFill/>
          <a:ln>
            <a:noFill/>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13" name="Shape 813"/>
        <p:cNvGrpSpPr/>
        <p:nvPr/>
      </p:nvGrpSpPr>
      <p:grpSpPr>
        <a:xfrm>
          <a:off x="0" y="0"/>
          <a:ext cx="0" cy="0"/>
          <a:chOff x="0" y="0"/>
          <a:chExt cx="0" cy="0"/>
        </a:xfrm>
      </p:grpSpPr>
      <p:sp>
        <p:nvSpPr>
          <p:cNvPr id="814" name="Google Shape;814;p151"/>
          <p:cNvSpPr txBox="1"/>
          <p:nvPr>
            <p:ph idx="1" type="body"/>
          </p:nvPr>
        </p:nvSpPr>
        <p:spPr>
          <a:xfrm>
            <a:off x="2495675" y="162325"/>
            <a:ext cx="65436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Parakram Diwas is observed </a:t>
            </a:r>
            <a:r>
              <a:rPr lang="en">
                <a:solidFill>
                  <a:srgbClr val="FFFF00"/>
                </a:solidFill>
                <a:highlight>
                  <a:srgbClr val="000000"/>
                </a:highlight>
                <a:latin typeface="Verdana"/>
                <a:ea typeface="Verdana"/>
                <a:cs typeface="Verdana"/>
                <a:sym typeface="Verdana"/>
              </a:rPr>
              <a:t>annually from 2021 to commemorate the birth anniversary of Netaji Subhas Chandra Bose.</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word </a:t>
            </a:r>
            <a:r>
              <a:rPr lang="en">
                <a:solidFill>
                  <a:srgbClr val="FFFF00"/>
                </a:solidFill>
                <a:highlight>
                  <a:srgbClr val="000000"/>
                </a:highlight>
                <a:latin typeface="Verdana"/>
                <a:ea typeface="Verdana"/>
                <a:cs typeface="Verdana"/>
                <a:sym typeface="Verdana"/>
              </a:rPr>
              <a:t>“Parakram” means courage or valour, </a:t>
            </a:r>
            <a:r>
              <a:rPr lang="en">
                <a:solidFill>
                  <a:schemeClr val="dk1"/>
                </a:solidFill>
                <a:highlight>
                  <a:srgbClr val="000000"/>
                </a:highlight>
                <a:latin typeface="Verdana"/>
                <a:ea typeface="Verdana"/>
                <a:cs typeface="Verdana"/>
                <a:sym typeface="Verdana"/>
              </a:rPr>
              <a:t>symbolising Netaji’s fearless leadership and sacrifice.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day </a:t>
            </a:r>
            <a:r>
              <a:rPr lang="en">
                <a:solidFill>
                  <a:srgbClr val="FFFF00"/>
                </a:solidFill>
                <a:highlight>
                  <a:srgbClr val="000000"/>
                </a:highlight>
                <a:latin typeface="Verdana"/>
                <a:ea typeface="Verdana"/>
                <a:cs typeface="Verdana"/>
                <a:sym typeface="Verdana"/>
              </a:rPr>
              <a:t>honours Netaji’s role in India’s freedom struggle</a:t>
            </a:r>
            <a:r>
              <a:rPr lang="en">
                <a:solidFill>
                  <a:schemeClr val="dk1"/>
                </a:solidFill>
                <a:highlight>
                  <a:srgbClr val="000000"/>
                </a:highlight>
                <a:latin typeface="Verdana"/>
                <a:ea typeface="Verdana"/>
                <a:cs typeface="Verdana"/>
                <a:sym typeface="Verdana"/>
              </a:rPr>
              <a:t> and the legacy of the Azad Hind Fauj (INA).</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Parakram Diwas 2026, the theme "Netaji: Courage, Determination and Patriotism".</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organised by the Ministry of Culture in </a:t>
            </a:r>
            <a:r>
              <a:rPr lang="en">
                <a:solidFill>
                  <a:schemeClr val="dk1"/>
                </a:solidFill>
                <a:highlight>
                  <a:srgbClr val="000000"/>
                </a:highlight>
                <a:latin typeface="Verdana"/>
                <a:ea typeface="Verdana"/>
                <a:cs typeface="Verdana"/>
                <a:sym typeface="Verdana"/>
              </a:rPr>
              <a:t>coordination with its allied institutions.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1" name="Shape 121"/>
        <p:cNvGrpSpPr/>
        <p:nvPr/>
      </p:nvGrpSpPr>
      <p:grpSpPr>
        <a:xfrm>
          <a:off x="0" y="0"/>
          <a:ext cx="0" cy="0"/>
          <a:chOff x="0" y="0"/>
          <a:chExt cx="0" cy="0"/>
        </a:xfrm>
      </p:grpSpPr>
      <p:sp>
        <p:nvSpPr>
          <p:cNvPr id="122" name="Google Shape;122;p26"/>
          <p:cNvSpPr txBox="1"/>
          <p:nvPr>
            <p:ph idx="1" type="body"/>
          </p:nvPr>
        </p:nvSpPr>
        <p:spPr>
          <a:xfrm>
            <a:off x="4512875" y="203450"/>
            <a:ext cx="4319400" cy="4689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FFFF"/>
                </a:solidFill>
                <a:highlight>
                  <a:srgbClr val="000000"/>
                </a:highlight>
                <a:latin typeface="Verdana"/>
                <a:ea typeface="Verdana"/>
                <a:cs typeface="Verdana"/>
                <a:sym typeface="Verdana"/>
              </a:rPr>
              <a:t>The Right of Children to Free and Compulsory Education Act, 2009:</a:t>
            </a:r>
            <a:endParaRPr>
              <a:solidFill>
                <a:srgbClr val="00FFFF"/>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Supreme Court </a:t>
            </a:r>
            <a:r>
              <a:rPr lang="en">
                <a:solidFill>
                  <a:srgbClr val="FFFF00"/>
                </a:solidFill>
                <a:highlight>
                  <a:srgbClr val="000000"/>
                </a:highlight>
                <a:latin typeface="Verdana"/>
                <a:ea typeface="Verdana"/>
                <a:cs typeface="Verdana"/>
                <a:sym typeface="Verdana"/>
              </a:rPr>
              <a:t>ruling aims to ensure that all schools make available 25% free seats for children from weaker and disadvantaged sections as per Section 12(1)(c) of the RTE Act.</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p:txBody>
      </p:sp>
      <p:pic>
        <p:nvPicPr>
          <p:cNvPr id="123" name="Google Shape;123;p26"/>
          <p:cNvPicPr preferRelativeResize="0"/>
          <p:nvPr/>
        </p:nvPicPr>
        <p:blipFill>
          <a:blip r:embed="rId3">
            <a:alphaModFix/>
          </a:blip>
          <a:stretch>
            <a:fillRect/>
          </a:stretch>
        </p:blipFill>
        <p:spPr>
          <a:xfrm>
            <a:off x="152400" y="152400"/>
            <a:ext cx="3347625" cy="4180375"/>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18" name="Shape 818"/>
        <p:cNvGrpSpPr/>
        <p:nvPr/>
      </p:nvGrpSpPr>
      <p:grpSpPr>
        <a:xfrm>
          <a:off x="0" y="0"/>
          <a:ext cx="0" cy="0"/>
          <a:chOff x="0" y="0"/>
          <a:chExt cx="0" cy="0"/>
        </a:xfrm>
      </p:grpSpPr>
      <p:sp>
        <p:nvSpPr>
          <p:cNvPr id="819" name="Google Shape;819;p152"/>
          <p:cNvSpPr txBox="1"/>
          <p:nvPr>
            <p:ph idx="1" type="body"/>
          </p:nvPr>
        </p:nvSpPr>
        <p:spPr>
          <a:xfrm>
            <a:off x="3702925" y="162325"/>
            <a:ext cx="51294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Granth Kutir:</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President of India inaugurates </a:t>
            </a:r>
            <a:r>
              <a:rPr lang="en">
                <a:solidFill>
                  <a:srgbClr val="FFFF00"/>
                </a:solidFill>
                <a:highlight>
                  <a:srgbClr val="000000"/>
                </a:highlight>
                <a:latin typeface="Verdana"/>
                <a:ea typeface="Verdana"/>
                <a:cs typeface="Verdana"/>
                <a:sym typeface="Verdana"/>
              </a:rPr>
              <a:t>Granth Kutir at Rashtrapati Bhavan.</a:t>
            </a:r>
            <a:endParaRPr>
              <a:solidFill>
                <a:srgbClr val="FFFF00"/>
              </a:solidFill>
              <a:highlight>
                <a:srgbClr val="000000"/>
              </a:highlight>
              <a:latin typeface="Verdana"/>
              <a:ea typeface="Verdana"/>
              <a:cs typeface="Verdana"/>
              <a:sym typeface="Verdana"/>
            </a:endParaRPr>
          </a:p>
        </p:txBody>
      </p:sp>
      <p:pic>
        <p:nvPicPr>
          <p:cNvPr id="820" name="Google Shape;820;p152"/>
          <p:cNvPicPr preferRelativeResize="0"/>
          <p:nvPr/>
        </p:nvPicPr>
        <p:blipFill>
          <a:blip r:embed="rId3">
            <a:alphaModFix/>
          </a:blip>
          <a:stretch>
            <a:fillRect/>
          </a:stretch>
        </p:blipFill>
        <p:spPr>
          <a:xfrm>
            <a:off x="3936250" y="1616679"/>
            <a:ext cx="4443274" cy="2961477"/>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24" name="Shape 824"/>
        <p:cNvGrpSpPr/>
        <p:nvPr/>
      </p:nvGrpSpPr>
      <p:grpSpPr>
        <a:xfrm>
          <a:off x="0" y="0"/>
          <a:ext cx="0" cy="0"/>
          <a:chOff x="0" y="0"/>
          <a:chExt cx="0" cy="0"/>
        </a:xfrm>
      </p:grpSpPr>
      <p:sp>
        <p:nvSpPr>
          <p:cNvPr id="825" name="Google Shape;825;p153"/>
          <p:cNvSpPr txBox="1"/>
          <p:nvPr>
            <p:ph idx="1" type="body"/>
          </p:nvPr>
        </p:nvSpPr>
        <p:spPr>
          <a:xfrm>
            <a:off x="3002900" y="162325"/>
            <a:ext cx="6141000" cy="49203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Granth Kutir:</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Granth Kutir is a </a:t>
            </a:r>
            <a:r>
              <a:rPr lang="en">
                <a:solidFill>
                  <a:srgbClr val="FFFF00"/>
                </a:solidFill>
                <a:highlight>
                  <a:srgbClr val="000000"/>
                </a:highlight>
                <a:latin typeface="Verdana"/>
                <a:ea typeface="Verdana"/>
                <a:cs typeface="Verdana"/>
                <a:sym typeface="Verdana"/>
              </a:rPr>
              <a:t>cultural repository showcasing India’s literary</a:t>
            </a:r>
            <a:r>
              <a:rPr lang="en">
                <a:solidFill>
                  <a:schemeClr val="dk1"/>
                </a:solidFill>
                <a:highlight>
                  <a:srgbClr val="000000"/>
                </a:highlight>
                <a:latin typeface="Verdana"/>
                <a:ea typeface="Verdana"/>
                <a:cs typeface="Verdana"/>
                <a:sym typeface="Verdana"/>
              </a:rPr>
              <a:t>, philosophical, and civilisational heritage.</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houses </a:t>
            </a:r>
            <a:r>
              <a:rPr lang="en">
                <a:solidFill>
                  <a:srgbClr val="FFFF00"/>
                </a:solidFill>
                <a:highlight>
                  <a:srgbClr val="000000"/>
                </a:highlight>
                <a:latin typeface="Verdana"/>
                <a:ea typeface="Verdana"/>
                <a:cs typeface="Verdana"/>
                <a:sym typeface="Verdana"/>
              </a:rPr>
              <a:t>around 2,300 books in 11 classical Indian languages</a:t>
            </a:r>
            <a:r>
              <a:rPr lang="en">
                <a:solidFill>
                  <a:schemeClr val="dk1"/>
                </a:solidFill>
                <a:highlight>
                  <a:srgbClr val="000000"/>
                </a:highlight>
                <a:latin typeface="Verdana"/>
                <a:ea typeface="Verdana"/>
                <a:cs typeface="Verdana"/>
                <a:sym typeface="Verdana"/>
              </a:rPr>
              <a:t>, reflecting rich linguistic diversity.</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On 3 October 2024</a:t>
            </a:r>
            <a:r>
              <a:rPr lang="en">
                <a:solidFill>
                  <a:schemeClr val="dk1"/>
                </a:solidFill>
                <a:highlight>
                  <a:srgbClr val="000000"/>
                </a:highlight>
                <a:latin typeface="Verdana"/>
                <a:ea typeface="Verdana"/>
                <a:cs typeface="Verdana"/>
                <a:sym typeface="Verdana"/>
              </a:rPr>
              <a:t>, the Government of India granted Classical Language status to Marathi, Pali, Prakrit, Assamese, and Bengali.</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collection covers subjects like epics, philosophy, history, science</a:t>
            </a:r>
            <a:r>
              <a:rPr lang="en">
                <a:solidFill>
                  <a:schemeClr val="dk1"/>
                </a:solidFill>
                <a:highlight>
                  <a:srgbClr val="000000"/>
                </a:highlight>
                <a:latin typeface="Verdana"/>
                <a:ea typeface="Verdana"/>
                <a:cs typeface="Verdana"/>
                <a:sym typeface="Verdana"/>
              </a:rPr>
              <a:t>, governance, linguistics, and devotional literature.</a:t>
            </a:r>
            <a:endParaRPr>
              <a:solidFill>
                <a:schemeClr val="dk1"/>
              </a:solidFill>
              <a:highlight>
                <a:srgbClr val="000000"/>
              </a:highlight>
              <a:latin typeface="Verdana"/>
              <a:ea typeface="Verdana"/>
              <a:cs typeface="Verdana"/>
              <a:sym typeface="Verdana"/>
            </a:endParaRPr>
          </a:p>
        </p:txBody>
      </p:sp>
      <p:pic>
        <p:nvPicPr>
          <p:cNvPr id="826" name="Google Shape;826;p153"/>
          <p:cNvPicPr preferRelativeResize="0"/>
          <p:nvPr/>
        </p:nvPicPr>
        <p:blipFill>
          <a:blip r:embed="rId3">
            <a:alphaModFix/>
          </a:blip>
          <a:stretch>
            <a:fillRect/>
          </a:stretch>
        </p:blipFill>
        <p:spPr>
          <a:xfrm>
            <a:off x="152400" y="152400"/>
            <a:ext cx="2698100" cy="2694042"/>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30" name="Shape 830"/>
        <p:cNvGrpSpPr/>
        <p:nvPr/>
      </p:nvGrpSpPr>
      <p:grpSpPr>
        <a:xfrm>
          <a:off x="0" y="0"/>
          <a:ext cx="0" cy="0"/>
          <a:chOff x="0" y="0"/>
          <a:chExt cx="0" cy="0"/>
        </a:xfrm>
      </p:grpSpPr>
      <p:sp>
        <p:nvSpPr>
          <p:cNvPr id="831" name="Google Shape;831;p154"/>
          <p:cNvSpPr txBox="1"/>
          <p:nvPr>
            <p:ph idx="1" type="body"/>
          </p:nvPr>
        </p:nvSpPr>
        <p:spPr>
          <a:xfrm>
            <a:off x="4118850" y="162325"/>
            <a:ext cx="49710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Ministry of Education and Ministry of Culture </a:t>
            </a:r>
            <a:r>
              <a:rPr lang="en">
                <a:solidFill>
                  <a:schemeClr val="dk1"/>
                </a:solidFill>
                <a:highlight>
                  <a:srgbClr val="000000"/>
                </a:highlight>
                <a:latin typeface="Verdana"/>
                <a:ea typeface="Verdana"/>
                <a:cs typeface="Verdana"/>
                <a:sym typeface="Verdana"/>
              </a:rPr>
              <a:t>support the initiative.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a:t>
            </a:r>
            <a:r>
              <a:rPr lang="en">
                <a:solidFill>
                  <a:srgbClr val="FFFF00"/>
                </a:solidFill>
                <a:highlight>
                  <a:srgbClr val="000000"/>
                </a:highlight>
                <a:latin typeface="Verdana"/>
                <a:ea typeface="Verdana"/>
                <a:cs typeface="Verdana"/>
                <a:sym typeface="Verdana"/>
              </a:rPr>
              <a:t> Indira Gandhi National Centre for the Arts provides expertise </a:t>
            </a:r>
            <a:r>
              <a:rPr lang="en">
                <a:solidFill>
                  <a:schemeClr val="dk1"/>
                </a:solidFill>
                <a:highlight>
                  <a:srgbClr val="000000"/>
                </a:highlight>
                <a:latin typeface="Verdana"/>
                <a:ea typeface="Verdana"/>
                <a:cs typeface="Verdana"/>
                <a:sym typeface="Verdana"/>
              </a:rPr>
              <a:t>in conservation and documentation.</a:t>
            </a:r>
            <a:endParaRPr>
              <a:solidFill>
                <a:schemeClr val="dk1"/>
              </a:solidFill>
              <a:highlight>
                <a:srgbClr val="000000"/>
              </a:highlight>
              <a:latin typeface="Verdana"/>
              <a:ea typeface="Verdana"/>
              <a:cs typeface="Verdana"/>
              <a:sym typeface="Verdana"/>
            </a:endParaRPr>
          </a:p>
        </p:txBody>
      </p:sp>
      <p:pic>
        <p:nvPicPr>
          <p:cNvPr id="832" name="Google Shape;832;p154"/>
          <p:cNvPicPr preferRelativeResize="0"/>
          <p:nvPr/>
        </p:nvPicPr>
        <p:blipFill>
          <a:blip r:embed="rId3">
            <a:alphaModFix/>
          </a:blip>
          <a:stretch>
            <a:fillRect/>
          </a:stretch>
        </p:blipFill>
        <p:spPr>
          <a:xfrm>
            <a:off x="152400" y="152400"/>
            <a:ext cx="3381375" cy="22193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7" name="Shape 127"/>
        <p:cNvGrpSpPr/>
        <p:nvPr/>
      </p:nvGrpSpPr>
      <p:grpSpPr>
        <a:xfrm>
          <a:off x="0" y="0"/>
          <a:ext cx="0" cy="0"/>
          <a:chOff x="0" y="0"/>
          <a:chExt cx="0" cy="0"/>
        </a:xfrm>
      </p:grpSpPr>
      <p:sp>
        <p:nvSpPr>
          <p:cNvPr id="128" name="Google Shape;128;p27"/>
          <p:cNvSpPr txBox="1"/>
          <p:nvPr>
            <p:ph idx="1" type="body"/>
          </p:nvPr>
        </p:nvSpPr>
        <p:spPr>
          <a:xfrm>
            <a:off x="3695050" y="203450"/>
            <a:ext cx="5261700" cy="4828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Understanding the background:</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Right Of Children To Free And Compulsory Education Act, 2009 (RTE Act) </a:t>
            </a:r>
            <a:r>
              <a:rPr lang="en">
                <a:solidFill>
                  <a:srgbClr val="FFFF00"/>
                </a:solidFill>
                <a:highlight>
                  <a:srgbClr val="000000"/>
                </a:highlight>
                <a:latin typeface="Verdana"/>
                <a:ea typeface="Verdana"/>
                <a:cs typeface="Verdana"/>
                <a:sym typeface="Verdana"/>
              </a:rPr>
              <a:t>place obligation on private schools to ensure that 25 percent </a:t>
            </a:r>
            <a:r>
              <a:rPr lang="en">
                <a:solidFill>
                  <a:schemeClr val="dk1"/>
                </a:solidFill>
                <a:highlight>
                  <a:srgbClr val="000000"/>
                </a:highlight>
                <a:latin typeface="Verdana"/>
                <a:ea typeface="Verdana"/>
                <a:cs typeface="Verdana"/>
                <a:sym typeface="Verdana"/>
              </a:rPr>
              <a:t>of Class 1 students admitted must belong to “weaker section and disadvantaged group in the neighbourhood”.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Students admitted under this quota are given fee concessions</a:t>
            </a:r>
            <a:r>
              <a:rPr lang="en">
                <a:solidFill>
                  <a:schemeClr val="dk1"/>
                </a:solidFill>
                <a:highlight>
                  <a:srgbClr val="000000"/>
                </a:highlight>
                <a:latin typeface="Verdana"/>
                <a:ea typeface="Verdana"/>
                <a:cs typeface="Verdana"/>
                <a:sym typeface="Verdana"/>
              </a:rPr>
              <a:t>, with the state government meant to reimburse private schools for the same.</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2" name="Shape 132"/>
        <p:cNvGrpSpPr/>
        <p:nvPr/>
      </p:nvGrpSpPr>
      <p:grpSpPr>
        <a:xfrm>
          <a:off x="0" y="0"/>
          <a:ext cx="0" cy="0"/>
          <a:chOff x="0" y="0"/>
          <a:chExt cx="0" cy="0"/>
        </a:xfrm>
      </p:grpSpPr>
      <p:sp>
        <p:nvSpPr>
          <p:cNvPr id="133" name="Google Shape;133;p28"/>
          <p:cNvSpPr txBox="1"/>
          <p:nvPr>
            <p:ph idx="1" type="body"/>
          </p:nvPr>
        </p:nvSpPr>
        <p:spPr>
          <a:xfrm>
            <a:off x="3951225" y="203450"/>
            <a:ext cx="5035200" cy="4689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Right to Education (RTE) Act:</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In the </a:t>
            </a:r>
            <a:r>
              <a:rPr lang="en">
                <a:solidFill>
                  <a:srgbClr val="FFFF00"/>
                </a:solidFill>
                <a:highlight>
                  <a:srgbClr val="000000"/>
                </a:highlight>
                <a:latin typeface="Verdana"/>
                <a:ea typeface="Verdana"/>
                <a:cs typeface="Verdana"/>
                <a:sym typeface="Verdana"/>
              </a:rPr>
              <a:t>1993 case of Unnikrishnan vs. State of Andhra Pradesh</a:t>
            </a:r>
            <a:r>
              <a:rPr lang="en">
                <a:solidFill>
                  <a:schemeClr val="dk1"/>
                </a:solidFill>
                <a:highlight>
                  <a:srgbClr val="000000"/>
                </a:highlight>
                <a:latin typeface="Verdana"/>
                <a:ea typeface="Verdana"/>
                <a:cs typeface="Verdana"/>
                <a:sym typeface="Verdana"/>
              </a:rPr>
              <a:t>, the Supreme Court ruled that the c</a:t>
            </a:r>
            <a:r>
              <a:rPr lang="en">
                <a:solidFill>
                  <a:srgbClr val="FFFF00"/>
                </a:solidFill>
                <a:highlight>
                  <a:srgbClr val="000000"/>
                </a:highlight>
                <a:latin typeface="Verdana"/>
                <a:ea typeface="Verdana"/>
                <a:cs typeface="Verdana"/>
                <a:sym typeface="Verdana"/>
              </a:rPr>
              <a:t>itizens of this country have a fundamental right to education. </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said </a:t>
            </a:r>
            <a:r>
              <a:rPr lang="en">
                <a:solidFill>
                  <a:srgbClr val="FFFF00"/>
                </a:solidFill>
                <a:highlight>
                  <a:srgbClr val="000000"/>
                </a:highlight>
                <a:latin typeface="Verdana"/>
                <a:ea typeface="Verdana"/>
                <a:cs typeface="Verdana"/>
                <a:sym typeface="Verdana"/>
              </a:rPr>
              <a:t>right flows from Article 21</a:t>
            </a:r>
            <a:r>
              <a:rPr lang="en">
                <a:solidFill>
                  <a:schemeClr val="dk1"/>
                </a:solidFill>
                <a:highlight>
                  <a:srgbClr val="000000"/>
                </a:highlight>
                <a:latin typeface="Verdana"/>
                <a:ea typeface="Verdana"/>
                <a:cs typeface="Verdana"/>
                <a:sym typeface="Verdana"/>
              </a:rPr>
              <a:t>.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Supreme Court also noted that every citizen of India should have the right to </a:t>
            </a:r>
            <a:r>
              <a:rPr lang="en">
                <a:solidFill>
                  <a:srgbClr val="FFFF00"/>
                </a:solidFill>
                <a:highlight>
                  <a:srgbClr val="000000"/>
                </a:highlight>
                <a:latin typeface="Verdana"/>
                <a:ea typeface="Verdana"/>
                <a:cs typeface="Verdana"/>
                <a:sym typeface="Verdana"/>
              </a:rPr>
              <a:t>free education until 14 years of age.</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7" name="Shape 137"/>
        <p:cNvGrpSpPr/>
        <p:nvPr/>
      </p:nvGrpSpPr>
      <p:grpSpPr>
        <a:xfrm>
          <a:off x="0" y="0"/>
          <a:ext cx="0" cy="0"/>
          <a:chOff x="0" y="0"/>
          <a:chExt cx="0" cy="0"/>
        </a:xfrm>
      </p:grpSpPr>
      <p:sp>
        <p:nvSpPr>
          <p:cNvPr id="138" name="Google Shape;138;p29"/>
          <p:cNvSpPr txBox="1"/>
          <p:nvPr>
            <p:ph idx="1" type="body"/>
          </p:nvPr>
        </p:nvSpPr>
        <p:spPr>
          <a:xfrm>
            <a:off x="3064425" y="101450"/>
            <a:ext cx="5767800" cy="13593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Constitution (</a:t>
            </a:r>
            <a:r>
              <a:rPr lang="en">
                <a:solidFill>
                  <a:srgbClr val="FFFF00"/>
                </a:solidFill>
                <a:highlight>
                  <a:srgbClr val="000000"/>
                </a:highlight>
                <a:latin typeface="Verdana"/>
                <a:ea typeface="Verdana"/>
                <a:cs typeface="Verdana"/>
                <a:sym typeface="Verdana"/>
              </a:rPr>
              <a:t>Eighty-sixth Amendment</a:t>
            </a:r>
            <a:r>
              <a:rPr lang="en">
                <a:solidFill>
                  <a:schemeClr val="dk1"/>
                </a:solidFill>
                <a:highlight>
                  <a:srgbClr val="000000"/>
                </a:highlight>
                <a:latin typeface="Verdana"/>
                <a:ea typeface="Verdana"/>
                <a:cs typeface="Verdana"/>
                <a:sym typeface="Verdana"/>
              </a:rPr>
              <a:t>) Act, 2002 to give the constitutional status for Supreme Court observations.</a:t>
            </a:r>
            <a:endParaRPr>
              <a:solidFill>
                <a:schemeClr val="dk1"/>
              </a:solidFill>
              <a:highlight>
                <a:srgbClr val="000000"/>
              </a:highlight>
              <a:latin typeface="Verdana"/>
              <a:ea typeface="Verdana"/>
              <a:cs typeface="Verdana"/>
              <a:sym typeface="Verdana"/>
            </a:endParaRPr>
          </a:p>
        </p:txBody>
      </p:sp>
      <p:pic>
        <p:nvPicPr>
          <p:cNvPr id="139" name="Google Shape;139;p29" title="Screenshot 2026-04-18 at 11.50.10 AM.png"/>
          <p:cNvPicPr preferRelativeResize="0"/>
          <p:nvPr/>
        </p:nvPicPr>
        <p:blipFill>
          <a:blip r:embed="rId3">
            <a:alphaModFix/>
          </a:blip>
          <a:stretch>
            <a:fillRect/>
          </a:stretch>
        </p:blipFill>
        <p:spPr>
          <a:xfrm>
            <a:off x="50725" y="1589208"/>
            <a:ext cx="9143999" cy="330413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3" name="Shape 143"/>
        <p:cNvGrpSpPr/>
        <p:nvPr/>
      </p:nvGrpSpPr>
      <p:grpSpPr>
        <a:xfrm>
          <a:off x="0" y="0"/>
          <a:ext cx="0" cy="0"/>
          <a:chOff x="0" y="0"/>
          <a:chExt cx="0" cy="0"/>
        </a:xfrm>
      </p:grpSpPr>
      <p:sp>
        <p:nvSpPr>
          <p:cNvPr id="144" name="Google Shape;144;p30"/>
          <p:cNvSpPr txBox="1"/>
          <p:nvPr>
            <p:ph idx="1" type="body"/>
          </p:nvPr>
        </p:nvSpPr>
        <p:spPr>
          <a:xfrm>
            <a:off x="3015150" y="98525"/>
            <a:ext cx="6020400" cy="4976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To enforce Article 21A, The </a:t>
            </a:r>
            <a:r>
              <a:rPr lang="en">
                <a:solidFill>
                  <a:srgbClr val="FFFF00"/>
                </a:solidFill>
                <a:highlight>
                  <a:srgbClr val="000000"/>
                </a:highlight>
                <a:latin typeface="Verdana"/>
                <a:ea typeface="Verdana"/>
                <a:cs typeface="Verdana"/>
                <a:sym typeface="Verdana"/>
              </a:rPr>
              <a:t>Right of Children to Free and Compulsory Education Act</a:t>
            </a:r>
            <a:r>
              <a:rPr lang="en">
                <a:solidFill>
                  <a:schemeClr val="dk1"/>
                </a:solidFill>
                <a:highlight>
                  <a:srgbClr val="000000"/>
                </a:highlight>
                <a:latin typeface="Verdana"/>
                <a:ea typeface="Verdana"/>
                <a:cs typeface="Verdana"/>
                <a:sym typeface="Verdana"/>
              </a:rPr>
              <a:t> or Right to Education Act (RTE) was </a:t>
            </a:r>
            <a:r>
              <a:rPr lang="en">
                <a:solidFill>
                  <a:srgbClr val="FFFF00"/>
                </a:solidFill>
                <a:highlight>
                  <a:srgbClr val="000000"/>
                </a:highlight>
                <a:latin typeface="Verdana"/>
                <a:ea typeface="Verdana"/>
                <a:cs typeface="Verdana"/>
                <a:sym typeface="Verdana"/>
              </a:rPr>
              <a:t>enacted in 2009</a:t>
            </a:r>
            <a:r>
              <a:rPr lang="en">
                <a:solidFill>
                  <a:schemeClr val="dk1"/>
                </a:solidFill>
                <a:highlight>
                  <a:srgbClr val="000000"/>
                </a:highlight>
                <a:latin typeface="Verdana"/>
                <a:ea typeface="Verdana"/>
                <a:cs typeface="Verdana"/>
                <a:sym typeface="Verdana"/>
              </a:rPr>
              <a:t>. The important provisions include:</a:t>
            </a:r>
            <a:endParaRPr>
              <a:solidFill>
                <a:schemeClr val="dk1"/>
              </a:solidFill>
              <a:highlight>
                <a:srgbClr val="000000"/>
              </a:highlight>
              <a:latin typeface="Verdana"/>
              <a:ea typeface="Verdana"/>
              <a:cs typeface="Verdana"/>
              <a:sym typeface="Verdana"/>
            </a:endParaRPr>
          </a:p>
          <a:p>
            <a:pPr indent="-342900" lvl="0" marL="457200" marR="76200" rtl="0" algn="l">
              <a:spcBef>
                <a:spcPts val="1200"/>
              </a:spcBef>
              <a:spcAft>
                <a:spcPts val="0"/>
              </a:spcAft>
              <a:buClr>
                <a:schemeClr val="dk1"/>
              </a:buClr>
              <a:buSzPts val="1800"/>
              <a:buFont typeface="Roboto"/>
              <a:buChar char="➢"/>
            </a:pPr>
            <a:r>
              <a:rPr lang="en">
                <a:solidFill>
                  <a:schemeClr val="dk1"/>
                </a:solidFill>
                <a:highlight>
                  <a:srgbClr val="000000"/>
                </a:highlight>
                <a:latin typeface="Verdana"/>
                <a:ea typeface="Verdana"/>
                <a:cs typeface="Verdana"/>
                <a:sym typeface="Verdana"/>
              </a:rPr>
              <a:t>All children between the </a:t>
            </a:r>
            <a:r>
              <a:rPr lang="en">
                <a:solidFill>
                  <a:srgbClr val="FFFF00"/>
                </a:solidFill>
                <a:highlight>
                  <a:srgbClr val="000000"/>
                </a:highlight>
                <a:latin typeface="Verdana"/>
                <a:ea typeface="Verdana"/>
                <a:cs typeface="Verdana"/>
                <a:sym typeface="Verdana"/>
              </a:rPr>
              <a:t>ages of 6 and 14 years have the right to free and compulsory education</a:t>
            </a:r>
            <a:r>
              <a:rPr lang="en">
                <a:solidFill>
                  <a:schemeClr val="dk1"/>
                </a:solidFill>
                <a:highlight>
                  <a:srgbClr val="000000"/>
                </a:highlight>
                <a:latin typeface="Verdana"/>
                <a:ea typeface="Verdana"/>
                <a:cs typeface="Verdana"/>
                <a:sym typeface="Verdana"/>
              </a:rPr>
              <a:t> in a neighborhood school. </a:t>
            </a:r>
            <a:endParaRPr>
              <a:solidFill>
                <a:schemeClr val="dk1"/>
              </a:solidFill>
              <a:highlight>
                <a:srgbClr val="000000"/>
              </a:highlight>
              <a:latin typeface="Verdana"/>
              <a:ea typeface="Verdana"/>
              <a:cs typeface="Verdana"/>
              <a:sym typeface="Verdana"/>
            </a:endParaRPr>
          </a:p>
          <a:p>
            <a:pPr indent="-342900" lvl="0" marL="457200" marR="76200" rtl="0" algn="l">
              <a:spcBef>
                <a:spcPts val="0"/>
              </a:spcBef>
              <a:spcAft>
                <a:spcPts val="0"/>
              </a:spcAft>
              <a:buClr>
                <a:schemeClr val="dk1"/>
              </a:buClr>
              <a:buSzPts val="1800"/>
              <a:buFont typeface="Roboto"/>
              <a:buChar char="➢"/>
            </a:pPr>
            <a:r>
              <a:rPr lang="en">
                <a:solidFill>
                  <a:schemeClr val="dk1"/>
                </a:solidFill>
                <a:highlight>
                  <a:srgbClr val="000000"/>
                </a:highlight>
                <a:latin typeface="Verdana"/>
                <a:ea typeface="Verdana"/>
                <a:cs typeface="Verdana"/>
                <a:sym typeface="Verdana"/>
              </a:rPr>
              <a:t>A </a:t>
            </a:r>
            <a:r>
              <a:rPr lang="en">
                <a:solidFill>
                  <a:srgbClr val="FFFF00"/>
                </a:solidFill>
                <a:highlight>
                  <a:srgbClr val="000000"/>
                </a:highlight>
                <a:latin typeface="Verdana"/>
                <a:ea typeface="Verdana"/>
                <a:cs typeface="Verdana"/>
                <a:sym typeface="Verdana"/>
              </a:rPr>
              <a:t>child above 6 years </a:t>
            </a:r>
            <a:r>
              <a:rPr lang="en">
                <a:solidFill>
                  <a:schemeClr val="dk1"/>
                </a:solidFill>
                <a:highlight>
                  <a:srgbClr val="000000"/>
                </a:highlight>
                <a:latin typeface="Verdana"/>
                <a:ea typeface="Verdana"/>
                <a:cs typeface="Verdana"/>
                <a:sym typeface="Verdana"/>
              </a:rPr>
              <a:t>of age who is not enrolled in school or was </a:t>
            </a:r>
            <a:r>
              <a:rPr lang="en">
                <a:solidFill>
                  <a:srgbClr val="FFFF00"/>
                </a:solidFill>
                <a:highlight>
                  <a:srgbClr val="000000"/>
                </a:highlight>
                <a:latin typeface="Verdana"/>
                <a:ea typeface="Verdana"/>
                <a:cs typeface="Verdana"/>
                <a:sym typeface="Verdana"/>
              </a:rPr>
              <a:t>unable to complete</a:t>
            </a:r>
            <a:r>
              <a:rPr lang="en">
                <a:solidFill>
                  <a:schemeClr val="dk1"/>
                </a:solidFill>
                <a:highlight>
                  <a:srgbClr val="000000"/>
                </a:highlight>
                <a:latin typeface="Verdana"/>
                <a:ea typeface="Verdana"/>
                <a:cs typeface="Verdana"/>
                <a:sym typeface="Verdana"/>
              </a:rPr>
              <a:t> his education shall be </a:t>
            </a:r>
            <a:r>
              <a:rPr lang="en">
                <a:solidFill>
                  <a:srgbClr val="FFFF00"/>
                </a:solidFill>
                <a:highlight>
                  <a:srgbClr val="000000"/>
                </a:highlight>
                <a:latin typeface="Verdana"/>
                <a:ea typeface="Verdana"/>
                <a:cs typeface="Verdana"/>
                <a:sym typeface="Verdana"/>
              </a:rPr>
              <a:t>enrolled in an age-appropriate class. </a:t>
            </a:r>
            <a:endParaRPr>
              <a:solidFill>
                <a:srgbClr val="FFFF00"/>
              </a:solidFill>
              <a:highlight>
                <a:srgbClr val="000000"/>
              </a:highlight>
              <a:latin typeface="Verdana"/>
              <a:ea typeface="Verdana"/>
              <a:cs typeface="Verdana"/>
              <a:sym typeface="Verdana"/>
            </a:endParaRPr>
          </a:p>
          <a:p>
            <a:pPr indent="-342900" lvl="0" marL="457200" marR="76200" rtl="0" algn="l">
              <a:spcBef>
                <a:spcPts val="0"/>
              </a:spcBef>
              <a:spcAft>
                <a:spcPts val="0"/>
              </a:spcAft>
              <a:buClr>
                <a:schemeClr val="dk1"/>
              </a:buClr>
              <a:buSzPts val="1800"/>
              <a:buFont typeface="Roboto"/>
              <a:buChar char="➢"/>
            </a:pPr>
            <a:r>
              <a:rPr lang="en">
                <a:solidFill>
                  <a:srgbClr val="FFFF00"/>
                </a:solidFill>
                <a:highlight>
                  <a:srgbClr val="000000"/>
                </a:highlight>
                <a:latin typeface="Verdana"/>
                <a:ea typeface="Verdana"/>
                <a:cs typeface="Verdana"/>
                <a:sym typeface="Verdana"/>
              </a:rPr>
              <a:t>Elementary education shall be free until completion</a:t>
            </a:r>
            <a:r>
              <a:rPr lang="en">
                <a:solidFill>
                  <a:schemeClr val="dk1"/>
                </a:solidFill>
                <a:highlight>
                  <a:srgbClr val="000000"/>
                </a:highlight>
                <a:latin typeface="Verdana"/>
                <a:ea typeface="Verdana"/>
                <a:cs typeface="Verdana"/>
                <a:sym typeface="Verdana"/>
              </a:rPr>
              <a:t>, even if the child is older than 14 years.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8" name="Shape 148"/>
        <p:cNvGrpSpPr/>
        <p:nvPr/>
      </p:nvGrpSpPr>
      <p:grpSpPr>
        <a:xfrm>
          <a:off x="0" y="0"/>
          <a:ext cx="0" cy="0"/>
          <a:chOff x="0" y="0"/>
          <a:chExt cx="0" cy="0"/>
        </a:xfrm>
      </p:grpSpPr>
      <p:sp>
        <p:nvSpPr>
          <p:cNvPr id="149" name="Google Shape;149;p31"/>
          <p:cNvSpPr txBox="1"/>
          <p:nvPr>
            <p:ph idx="1" type="body"/>
          </p:nvPr>
        </p:nvSpPr>
        <p:spPr>
          <a:xfrm>
            <a:off x="3478275" y="203450"/>
            <a:ext cx="5517900" cy="4689900"/>
          </a:xfrm>
          <a:prstGeom prst="rect">
            <a:avLst/>
          </a:prstGeom>
        </p:spPr>
        <p:txBody>
          <a:bodyPr anchorCtr="0" anchor="t" bIns="91425" lIns="91425" spcFirstLastPara="1" rIns="91425" wrap="square" tIns="91425">
            <a:normAutofit/>
          </a:bodyPr>
          <a:lstStyle/>
          <a:p>
            <a:pPr indent="-342900" lvl="0" marL="457200" marR="76200" rtl="0" algn="l">
              <a:spcBef>
                <a:spcPts val="1200"/>
              </a:spcBef>
              <a:spcAft>
                <a:spcPts val="0"/>
              </a:spcAft>
              <a:buClr>
                <a:schemeClr val="dk1"/>
              </a:buClr>
              <a:buSzPts val="1800"/>
              <a:buFont typeface="Roboto"/>
              <a:buChar char="➢"/>
            </a:pPr>
            <a:r>
              <a:rPr lang="en">
                <a:solidFill>
                  <a:srgbClr val="FFFF00"/>
                </a:solidFill>
                <a:highlight>
                  <a:srgbClr val="000000"/>
                </a:highlight>
                <a:latin typeface="Verdana"/>
                <a:ea typeface="Verdana"/>
                <a:cs typeface="Verdana"/>
                <a:sym typeface="Verdana"/>
              </a:rPr>
              <a:t>No child shall be held back</a:t>
            </a:r>
            <a:r>
              <a:rPr lang="en">
                <a:solidFill>
                  <a:schemeClr val="dk1"/>
                </a:solidFill>
                <a:highlight>
                  <a:srgbClr val="000000"/>
                </a:highlight>
                <a:latin typeface="Verdana"/>
                <a:ea typeface="Verdana"/>
                <a:cs typeface="Verdana"/>
                <a:sym typeface="Verdana"/>
              </a:rPr>
              <a:t>, expelled, or required to pass a board examination until the completion of elementary education.</a:t>
            </a:r>
            <a:endParaRPr>
              <a:solidFill>
                <a:schemeClr val="dk1"/>
              </a:solidFill>
              <a:highlight>
                <a:srgbClr val="000000"/>
              </a:highlight>
              <a:latin typeface="Verdana"/>
              <a:ea typeface="Verdana"/>
              <a:cs typeface="Verdana"/>
              <a:sym typeface="Verdana"/>
            </a:endParaRPr>
          </a:p>
          <a:p>
            <a:pPr indent="-342900" lvl="0" marL="457200" marR="76200" rtl="0" algn="l">
              <a:spcBef>
                <a:spcPts val="1200"/>
              </a:spcBef>
              <a:spcAft>
                <a:spcPts val="0"/>
              </a:spcAft>
              <a:buClr>
                <a:schemeClr val="dk1"/>
              </a:buClr>
              <a:buSzPts val="1800"/>
              <a:buFont typeface="Roboto"/>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appropriate government</a:t>
            </a:r>
            <a:r>
              <a:rPr lang="en">
                <a:solidFill>
                  <a:schemeClr val="dk1"/>
                </a:solidFill>
                <a:highlight>
                  <a:srgbClr val="000000"/>
                </a:highlight>
                <a:latin typeface="Verdana"/>
                <a:ea typeface="Verdana"/>
                <a:cs typeface="Verdana"/>
                <a:sym typeface="Verdana"/>
              </a:rPr>
              <a:t> (central or state government) shall specify an academic authority</a:t>
            </a:r>
            <a:r>
              <a:rPr lang="en">
                <a:solidFill>
                  <a:srgbClr val="FFFF00"/>
                </a:solidFill>
                <a:highlight>
                  <a:srgbClr val="000000"/>
                </a:highlight>
                <a:latin typeface="Verdana"/>
                <a:ea typeface="Verdana"/>
                <a:cs typeface="Verdana"/>
                <a:sym typeface="Verdana"/>
              </a:rPr>
              <a:t> to develop the curriculum </a:t>
            </a:r>
            <a:r>
              <a:rPr lang="en">
                <a:solidFill>
                  <a:schemeClr val="dk1"/>
                </a:solidFill>
                <a:highlight>
                  <a:srgbClr val="000000"/>
                </a:highlight>
                <a:latin typeface="Verdana"/>
                <a:ea typeface="Verdana"/>
                <a:cs typeface="Verdana"/>
                <a:sym typeface="Verdana"/>
              </a:rPr>
              <a:t>and evaluation procedure for elementary education.</a:t>
            </a:r>
            <a:endParaRPr>
              <a:solidFill>
                <a:schemeClr val="dk1"/>
              </a:solidFill>
              <a:highlight>
                <a:srgbClr val="000000"/>
              </a:highlight>
              <a:latin typeface="Verdana"/>
              <a:ea typeface="Verdana"/>
              <a:cs typeface="Verdana"/>
              <a:sym typeface="Verdana"/>
            </a:endParaRPr>
          </a:p>
          <a:p>
            <a:pPr indent="-342900" lvl="0" marL="457200" marR="76200" rtl="0" algn="l">
              <a:spcBef>
                <a:spcPts val="1200"/>
              </a:spcBef>
              <a:spcAft>
                <a:spcPts val="600"/>
              </a:spcAft>
              <a:buClr>
                <a:schemeClr val="dk1"/>
              </a:buClr>
              <a:buSzPts val="1800"/>
              <a:buFont typeface="Roboto"/>
              <a:buChar char="➢"/>
            </a:pPr>
            <a:r>
              <a:rPr lang="en">
                <a:solidFill>
                  <a:schemeClr val="dk1"/>
                </a:solidFill>
                <a:highlight>
                  <a:srgbClr val="000000"/>
                </a:highlight>
                <a:latin typeface="Verdana"/>
                <a:ea typeface="Verdana"/>
                <a:cs typeface="Verdana"/>
                <a:sym typeface="Verdana"/>
              </a:rPr>
              <a:t>All schools must comply with </a:t>
            </a:r>
            <a:r>
              <a:rPr lang="en">
                <a:solidFill>
                  <a:srgbClr val="FFFF00"/>
                </a:solidFill>
                <a:highlight>
                  <a:srgbClr val="000000"/>
                </a:highlight>
                <a:latin typeface="Verdana"/>
                <a:ea typeface="Verdana"/>
                <a:cs typeface="Verdana"/>
                <a:sym typeface="Verdana"/>
              </a:rPr>
              <a:t>pupil-teacher ratio norms</a:t>
            </a:r>
            <a:r>
              <a:rPr lang="en">
                <a:solidFill>
                  <a:schemeClr val="dk1"/>
                </a:solidFill>
                <a:highlight>
                  <a:srgbClr val="000000"/>
                </a:highlight>
                <a:latin typeface="Verdana"/>
                <a:ea typeface="Verdana"/>
                <a:cs typeface="Verdana"/>
                <a:sym typeface="Verdana"/>
              </a:rPr>
              <a:t>.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8" name="Shape 58"/>
        <p:cNvGrpSpPr/>
        <p:nvPr/>
      </p:nvGrpSpPr>
      <p:grpSpPr>
        <a:xfrm>
          <a:off x="0" y="0"/>
          <a:ext cx="0" cy="0"/>
          <a:chOff x="0" y="0"/>
          <a:chExt cx="0" cy="0"/>
        </a:xfrm>
      </p:grpSpPr>
      <p:sp>
        <p:nvSpPr>
          <p:cNvPr id="59" name="Google Shape;59;p14"/>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highlight>
                  <a:srgbClr val="000000"/>
                </a:highlight>
                <a:latin typeface="Verdana"/>
                <a:ea typeface="Verdana"/>
                <a:cs typeface="Verdana"/>
                <a:sym typeface="Verdana"/>
              </a:rPr>
              <a:t>Constitution and Governance:</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3" name="Shape 153"/>
        <p:cNvGrpSpPr/>
        <p:nvPr/>
      </p:nvGrpSpPr>
      <p:grpSpPr>
        <a:xfrm>
          <a:off x="0" y="0"/>
          <a:ext cx="0" cy="0"/>
          <a:chOff x="0" y="0"/>
          <a:chExt cx="0" cy="0"/>
        </a:xfrm>
      </p:grpSpPr>
      <p:sp>
        <p:nvSpPr>
          <p:cNvPr id="154" name="Google Shape;154;p32"/>
          <p:cNvSpPr txBox="1"/>
          <p:nvPr>
            <p:ph idx="1" type="body"/>
          </p:nvPr>
        </p:nvSpPr>
        <p:spPr>
          <a:xfrm>
            <a:off x="2952175" y="78825"/>
            <a:ext cx="6093300" cy="5015400"/>
          </a:xfrm>
          <a:prstGeom prst="rect">
            <a:avLst/>
          </a:prstGeom>
        </p:spPr>
        <p:txBody>
          <a:bodyPr anchorCtr="0" anchor="t" bIns="91425" lIns="91425" spcFirstLastPara="1" rIns="91425" wrap="square" tIns="91425">
            <a:normAutofit/>
          </a:bodyPr>
          <a:lstStyle/>
          <a:p>
            <a:pPr indent="-342900" lvl="0" marL="457200" marR="76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teacher should pass the Teacher Eligibility Test </a:t>
            </a:r>
            <a:r>
              <a:rPr lang="en">
                <a:solidFill>
                  <a:srgbClr val="FFFF00"/>
                </a:solidFill>
                <a:highlight>
                  <a:srgbClr val="000000"/>
                </a:highlight>
                <a:latin typeface="Verdana"/>
                <a:ea typeface="Verdana"/>
                <a:cs typeface="Verdana"/>
                <a:sym typeface="Verdana"/>
              </a:rPr>
              <a:t>(TET)</a:t>
            </a:r>
            <a:r>
              <a:rPr lang="en">
                <a:solidFill>
                  <a:schemeClr val="dk1"/>
                </a:solidFill>
                <a:highlight>
                  <a:srgbClr val="000000"/>
                </a:highlight>
                <a:latin typeface="Verdana"/>
                <a:ea typeface="Verdana"/>
                <a:cs typeface="Verdana"/>
                <a:sym typeface="Verdana"/>
              </a:rPr>
              <a:t>, which will be </a:t>
            </a:r>
            <a:r>
              <a:rPr lang="en">
                <a:solidFill>
                  <a:srgbClr val="FFFF00"/>
                </a:solidFill>
                <a:highlight>
                  <a:srgbClr val="000000"/>
                </a:highlight>
                <a:latin typeface="Verdana"/>
                <a:ea typeface="Verdana"/>
                <a:cs typeface="Verdana"/>
                <a:sym typeface="Verdana"/>
              </a:rPr>
              <a:t>conducted by the appropriate Government. </a:t>
            </a:r>
            <a:endParaRPr>
              <a:solidFill>
                <a:srgbClr val="FFFF00"/>
              </a:solidFill>
              <a:highlight>
                <a:srgbClr val="000000"/>
              </a:highlight>
              <a:latin typeface="Verdana"/>
              <a:ea typeface="Verdana"/>
              <a:cs typeface="Verdana"/>
              <a:sym typeface="Verdana"/>
            </a:endParaRPr>
          </a:p>
          <a:p>
            <a:pPr indent="-342900" lvl="0" marL="457200" marR="76200" rtl="0" algn="l">
              <a:spcBef>
                <a:spcPts val="1200"/>
              </a:spcBef>
              <a:spcAft>
                <a:spcPts val="0"/>
              </a:spcAft>
              <a:buClr>
                <a:schemeClr val="dk1"/>
              </a:buClr>
              <a:buSzPts val="1800"/>
              <a:buFont typeface="Roboto"/>
              <a:buChar char="➢"/>
            </a:pPr>
            <a:r>
              <a:rPr lang="en">
                <a:solidFill>
                  <a:srgbClr val="FFFF00"/>
                </a:solidFill>
                <a:highlight>
                  <a:srgbClr val="000000"/>
                </a:highlight>
                <a:latin typeface="Verdana"/>
                <a:ea typeface="Verdana"/>
                <a:cs typeface="Verdana"/>
                <a:sym typeface="Verdana"/>
              </a:rPr>
              <a:t>Government schools shall provide</a:t>
            </a:r>
            <a:r>
              <a:rPr lang="en">
                <a:solidFill>
                  <a:schemeClr val="dk1"/>
                </a:solidFill>
                <a:highlight>
                  <a:srgbClr val="000000"/>
                </a:highlight>
                <a:latin typeface="Verdana"/>
                <a:ea typeface="Verdana"/>
                <a:cs typeface="Verdana"/>
                <a:sym typeface="Verdana"/>
              </a:rPr>
              <a:t> free and compulsory education to all admitted children. </a:t>
            </a:r>
            <a:endParaRPr>
              <a:solidFill>
                <a:schemeClr val="dk1"/>
              </a:solidFill>
              <a:highlight>
                <a:srgbClr val="000000"/>
              </a:highlight>
              <a:latin typeface="Verdana"/>
              <a:ea typeface="Verdana"/>
              <a:cs typeface="Verdana"/>
              <a:sym typeface="Verdana"/>
            </a:endParaRPr>
          </a:p>
          <a:p>
            <a:pPr indent="-342900" lvl="0" marL="457200" marR="76200" rtl="0" algn="l">
              <a:spcBef>
                <a:spcPts val="1200"/>
              </a:spcBef>
              <a:spcAft>
                <a:spcPts val="0"/>
              </a:spcAft>
              <a:buClr>
                <a:schemeClr val="dk1"/>
              </a:buClr>
              <a:buSzPts val="1800"/>
              <a:buFont typeface="Roboto"/>
              <a:buChar char="➢"/>
            </a:pPr>
            <a:r>
              <a:rPr lang="en">
                <a:solidFill>
                  <a:schemeClr val="dk1"/>
                </a:solidFill>
                <a:highlight>
                  <a:srgbClr val="000000"/>
                </a:highlight>
                <a:latin typeface="Verdana"/>
                <a:ea typeface="Verdana"/>
                <a:cs typeface="Verdana"/>
                <a:sym typeface="Verdana"/>
              </a:rPr>
              <a:t>Similarly, </a:t>
            </a:r>
            <a:r>
              <a:rPr lang="en">
                <a:solidFill>
                  <a:srgbClr val="FFFF00"/>
                </a:solidFill>
                <a:highlight>
                  <a:srgbClr val="000000"/>
                </a:highlight>
                <a:latin typeface="Verdana"/>
                <a:ea typeface="Verdana"/>
                <a:cs typeface="Verdana"/>
                <a:sym typeface="Verdana"/>
              </a:rPr>
              <a:t>aided schools shall provide free and compulsory education</a:t>
            </a:r>
            <a:r>
              <a:rPr lang="en">
                <a:solidFill>
                  <a:schemeClr val="dk1"/>
                </a:solidFill>
                <a:highlight>
                  <a:srgbClr val="000000"/>
                </a:highlight>
                <a:latin typeface="Verdana"/>
                <a:ea typeface="Verdana"/>
                <a:cs typeface="Verdana"/>
                <a:sym typeface="Verdana"/>
              </a:rPr>
              <a:t> </a:t>
            </a:r>
            <a:r>
              <a:rPr lang="en">
                <a:solidFill>
                  <a:srgbClr val="FFFF00"/>
                </a:solidFill>
                <a:highlight>
                  <a:srgbClr val="000000"/>
                </a:highlight>
                <a:latin typeface="Verdana"/>
                <a:ea typeface="Verdana"/>
                <a:cs typeface="Verdana"/>
                <a:sym typeface="Verdana"/>
              </a:rPr>
              <a:t>proportionate to the funding received</a:t>
            </a:r>
            <a:r>
              <a:rPr lang="en">
                <a:solidFill>
                  <a:schemeClr val="dk1"/>
                </a:solidFill>
                <a:highlight>
                  <a:srgbClr val="000000"/>
                </a:highlight>
                <a:latin typeface="Verdana"/>
                <a:ea typeface="Verdana"/>
                <a:cs typeface="Verdana"/>
                <a:sym typeface="Verdana"/>
              </a:rPr>
              <a:t>, subject to a minimum of 25%.</a:t>
            </a:r>
            <a:endParaRPr>
              <a:solidFill>
                <a:schemeClr val="dk1"/>
              </a:solidFill>
              <a:highlight>
                <a:srgbClr val="000000"/>
              </a:highlight>
              <a:latin typeface="Verdana"/>
              <a:ea typeface="Verdana"/>
              <a:cs typeface="Verdana"/>
              <a:sym typeface="Verdana"/>
            </a:endParaRPr>
          </a:p>
          <a:p>
            <a:pPr indent="-342900" lvl="0" marL="457200" marR="76200" rtl="0" algn="l">
              <a:spcBef>
                <a:spcPts val="1200"/>
              </a:spcBef>
              <a:spcAft>
                <a:spcPts val="600"/>
              </a:spcAft>
              <a:buClr>
                <a:schemeClr val="dk1"/>
              </a:buClr>
              <a:buSzPts val="1800"/>
              <a:buFont typeface="Roboto"/>
              <a:buChar char="➢"/>
            </a:pPr>
            <a:r>
              <a:rPr lang="en">
                <a:solidFill>
                  <a:srgbClr val="FFFF00"/>
                </a:solidFill>
                <a:highlight>
                  <a:srgbClr val="000000"/>
                </a:highlight>
                <a:latin typeface="Verdana"/>
                <a:ea typeface="Verdana"/>
                <a:cs typeface="Verdana"/>
                <a:sym typeface="Verdana"/>
              </a:rPr>
              <a:t>Teachers are prohibited from giving private tuitions</a:t>
            </a:r>
            <a:r>
              <a:rPr lang="en">
                <a:solidFill>
                  <a:schemeClr val="dk1"/>
                </a:solidFill>
                <a:highlight>
                  <a:srgbClr val="000000"/>
                </a:highlight>
                <a:latin typeface="Verdana"/>
                <a:ea typeface="Verdana"/>
                <a:cs typeface="Verdana"/>
                <a:sym typeface="Verdana"/>
              </a:rPr>
              <a:t> and undertaking non-teaching duties except for census, disaster relief, and election work.</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8" name="Shape 158"/>
        <p:cNvGrpSpPr/>
        <p:nvPr/>
      </p:nvGrpSpPr>
      <p:grpSpPr>
        <a:xfrm>
          <a:off x="0" y="0"/>
          <a:ext cx="0" cy="0"/>
          <a:chOff x="0" y="0"/>
          <a:chExt cx="0" cy="0"/>
        </a:xfrm>
      </p:grpSpPr>
      <p:sp>
        <p:nvSpPr>
          <p:cNvPr id="159" name="Google Shape;159;p33"/>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3" name="Shape 163"/>
        <p:cNvGrpSpPr/>
        <p:nvPr/>
      </p:nvGrpSpPr>
      <p:grpSpPr>
        <a:xfrm>
          <a:off x="0" y="0"/>
          <a:ext cx="0" cy="0"/>
          <a:chOff x="0" y="0"/>
          <a:chExt cx="0" cy="0"/>
        </a:xfrm>
      </p:grpSpPr>
      <p:sp>
        <p:nvSpPr>
          <p:cNvPr id="164" name="Google Shape;164;p34"/>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highlight>
                  <a:srgbClr val="000000"/>
                </a:highlight>
                <a:latin typeface="Verdana"/>
                <a:ea typeface="Verdana"/>
                <a:cs typeface="Verdana"/>
                <a:sym typeface="Verdana"/>
              </a:rPr>
              <a:t>Defence and internal security:</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8" name="Shape 168"/>
        <p:cNvGrpSpPr/>
        <p:nvPr/>
      </p:nvGrpSpPr>
      <p:grpSpPr>
        <a:xfrm>
          <a:off x="0" y="0"/>
          <a:ext cx="0" cy="0"/>
          <a:chOff x="0" y="0"/>
          <a:chExt cx="0" cy="0"/>
        </a:xfrm>
      </p:grpSpPr>
      <p:sp>
        <p:nvSpPr>
          <p:cNvPr id="169" name="Google Shape;169;p35"/>
          <p:cNvSpPr txBox="1"/>
          <p:nvPr>
            <p:ph idx="1" type="body"/>
          </p:nvPr>
        </p:nvSpPr>
        <p:spPr>
          <a:xfrm>
            <a:off x="3631900" y="162325"/>
            <a:ext cx="52005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FFFF"/>
                </a:solidFill>
                <a:highlight>
                  <a:srgbClr val="000000"/>
                </a:highlight>
                <a:latin typeface="Verdana"/>
                <a:ea typeface="Verdana"/>
                <a:cs typeface="Verdana"/>
                <a:sym typeface="Verdana"/>
              </a:rPr>
              <a:t>Veer Gatha 5.0:</a:t>
            </a:r>
            <a:endParaRPr>
              <a:solidFill>
                <a:srgbClr val="00FFFF"/>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Raksha Rajya Mantri &amp; Minister of State for Education </a:t>
            </a:r>
            <a:r>
              <a:rPr lang="en">
                <a:solidFill>
                  <a:srgbClr val="FFFF00"/>
                </a:solidFill>
                <a:highlight>
                  <a:srgbClr val="000000"/>
                </a:highlight>
                <a:latin typeface="Verdana"/>
                <a:ea typeface="Verdana"/>
                <a:cs typeface="Verdana"/>
                <a:sym typeface="Verdana"/>
              </a:rPr>
              <a:t>felicitate Super-100 winners of Veer Gatha 5.0.</a:t>
            </a:r>
            <a:endParaRPr>
              <a:solidFill>
                <a:srgbClr val="FFFF00"/>
              </a:solidFill>
              <a:highlight>
                <a:srgbClr val="000000"/>
              </a:highlight>
              <a:latin typeface="Verdana"/>
              <a:ea typeface="Verdana"/>
              <a:cs typeface="Verdana"/>
              <a:sym typeface="Verdana"/>
            </a:endParaRPr>
          </a:p>
        </p:txBody>
      </p:sp>
      <p:pic>
        <p:nvPicPr>
          <p:cNvPr id="170" name="Google Shape;170;p35"/>
          <p:cNvPicPr preferRelativeResize="0"/>
          <p:nvPr/>
        </p:nvPicPr>
        <p:blipFill>
          <a:blip r:embed="rId3">
            <a:alphaModFix/>
          </a:blip>
          <a:stretch>
            <a:fillRect/>
          </a:stretch>
        </p:blipFill>
        <p:spPr>
          <a:xfrm>
            <a:off x="152400" y="152400"/>
            <a:ext cx="3005725" cy="37534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4" name="Shape 174"/>
        <p:cNvGrpSpPr/>
        <p:nvPr/>
      </p:nvGrpSpPr>
      <p:grpSpPr>
        <a:xfrm>
          <a:off x="0" y="0"/>
          <a:ext cx="0" cy="0"/>
          <a:chOff x="0" y="0"/>
          <a:chExt cx="0" cy="0"/>
        </a:xfrm>
      </p:grpSpPr>
      <p:sp>
        <p:nvSpPr>
          <p:cNvPr id="175" name="Google Shape;175;p36"/>
          <p:cNvSpPr txBox="1"/>
          <p:nvPr>
            <p:ph idx="1" type="body"/>
          </p:nvPr>
        </p:nvSpPr>
        <p:spPr>
          <a:xfrm>
            <a:off x="3439150" y="162325"/>
            <a:ext cx="5393100" cy="4808700"/>
          </a:xfrm>
          <a:prstGeom prst="rect">
            <a:avLst/>
          </a:prstGeom>
        </p:spPr>
        <p:txBody>
          <a:bodyPr anchorCtr="0" anchor="t" bIns="91425" lIns="91425" spcFirstLastPara="1" rIns="91425" wrap="square" tIns="91425">
            <a:normAutofit/>
          </a:bodyPr>
          <a:lstStyle/>
          <a:p>
            <a:pPr indent="0" lvl="0" marL="0" rtl="0" algn="l">
              <a:spcBef>
                <a:spcPts val="600"/>
              </a:spcBef>
              <a:spcAft>
                <a:spcPts val="0"/>
              </a:spcAft>
              <a:buNone/>
            </a:pPr>
            <a:r>
              <a:rPr lang="en">
                <a:solidFill>
                  <a:schemeClr val="dk1"/>
                </a:solidFill>
                <a:highlight>
                  <a:srgbClr val="000000"/>
                </a:highlight>
                <a:latin typeface="Verdana"/>
                <a:ea typeface="Verdana"/>
                <a:cs typeface="Verdana"/>
                <a:sym typeface="Verdana"/>
              </a:rPr>
              <a:t>More about:</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Veer Gatha 5.0 Super-100 winners were felicitated in </a:t>
            </a:r>
            <a:r>
              <a:rPr lang="en">
                <a:solidFill>
                  <a:srgbClr val="FFFF00"/>
                </a:solidFill>
                <a:highlight>
                  <a:srgbClr val="000000"/>
                </a:highlight>
                <a:latin typeface="Verdana"/>
                <a:ea typeface="Verdana"/>
                <a:cs typeface="Verdana"/>
                <a:sym typeface="Verdana"/>
              </a:rPr>
              <a:t>New Delhi on 24 January 2026.</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Felicitation done by Raksha Rajya Mantri Shri Sanjay Seth and MoS (Education &amp; Skill Development &amp; Entrepreneurship, I/C) Shri Jayant Chaudhary.</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100 winners selected, including 64 girls </a:t>
            </a:r>
            <a:r>
              <a:rPr lang="en">
                <a:solidFill>
                  <a:schemeClr val="dk1"/>
                </a:solidFill>
                <a:highlight>
                  <a:srgbClr val="000000"/>
                </a:highlight>
                <a:latin typeface="Verdana"/>
                <a:ea typeface="Verdana"/>
                <a:cs typeface="Verdana"/>
                <a:sym typeface="Verdana"/>
              </a:rPr>
              <a:t>from across India.</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9" name="Shape 179"/>
        <p:cNvGrpSpPr/>
        <p:nvPr/>
      </p:nvGrpSpPr>
      <p:grpSpPr>
        <a:xfrm>
          <a:off x="0" y="0"/>
          <a:ext cx="0" cy="0"/>
          <a:chOff x="0" y="0"/>
          <a:chExt cx="0" cy="0"/>
        </a:xfrm>
      </p:grpSpPr>
      <p:sp>
        <p:nvSpPr>
          <p:cNvPr id="180" name="Google Shape;180;p37"/>
          <p:cNvSpPr txBox="1"/>
          <p:nvPr>
            <p:ph idx="1" type="body"/>
          </p:nvPr>
        </p:nvSpPr>
        <p:spPr>
          <a:xfrm>
            <a:off x="3449300" y="162325"/>
            <a:ext cx="53829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28,005 international students</a:t>
            </a:r>
            <a:r>
              <a:rPr lang="en">
                <a:solidFill>
                  <a:schemeClr val="dk1"/>
                </a:solidFill>
                <a:highlight>
                  <a:srgbClr val="000000"/>
                </a:highlight>
                <a:latin typeface="Verdana"/>
                <a:ea typeface="Verdana"/>
                <a:cs typeface="Verdana"/>
                <a:sym typeface="Verdana"/>
              </a:rPr>
              <a:t> from CBSE schools abroad participated for the first time.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Each winner received ₹10,000 cash prize</a:t>
            </a:r>
            <a:r>
              <a:rPr lang="en">
                <a:solidFill>
                  <a:schemeClr val="dk1"/>
                </a:solidFill>
                <a:highlight>
                  <a:srgbClr val="000000"/>
                </a:highlight>
                <a:latin typeface="Verdana"/>
                <a:ea typeface="Verdana"/>
                <a:cs typeface="Verdana"/>
                <a:sym typeface="Verdana"/>
              </a:rPr>
              <a:t>, a medal, and a certificate.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Super-100 winners </a:t>
            </a:r>
            <a:r>
              <a:rPr lang="en">
                <a:solidFill>
                  <a:srgbClr val="FFFF00"/>
                </a:solidFill>
                <a:highlight>
                  <a:srgbClr val="000000"/>
                </a:highlight>
                <a:latin typeface="Verdana"/>
                <a:ea typeface="Verdana"/>
                <a:cs typeface="Verdana"/>
                <a:sym typeface="Verdana"/>
              </a:rPr>
              <a:t>will attend the Republic Day Parade 2026 </a:t>
            </a:r>
            <a:r>
              <a:rPr lang="en">
                <a:solidFill>
                  <a:schemeClr val="dk1"/>
                </a:solidFill>
                <a:highlight>
                  <a:srgbClr val="000000"/>
                </a:highlight>
                <a:latin typeface="Verdana"/>
                <a:ea typeface="Verdana"/>
                <a:cs typeface="Verdana"/>
                <a:sym typeface="Verdana"/>
              </a:rPr>
              <a:t>at Kartavya Path as special guests.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4" name="Shape 184"/>
        <p:cNvGrpSpPr/>
        <p:nvPr/>
      </p:nvGrpSpPr>
      <p:grpSpPr>
        <a:xfrm>
          <a:off x="0" y="0"/>
          <a:ext cx="0" cy="0"/>
          <a:chOff x="0" y="0"/>
          <a:chExt cx="0" cy="0"/>
        </a:xfrm>
      </p:grpSpPr>
      <p:sp>
        <p:nvSpPr>
          <p:cNvPr id="185" name="Google Shape;185;p38"/>
          <p:cNvSpPr txBox="1"/>
          <p:nvPr>
            <p:ph idx="1" type="body"/>
          </p:nvPr>
        </p:nvSpPr>
        <p:spPr>
          <a:xfrm>
            <a:off x="2779725" y="162325"/>
            <a:ext cx="6259500" cy="48999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Veer Gatha:</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Project Veer Gatha was </a:t>
            </a:r>
            <a:r>
              <a:rPr lang="en">
                <a:solidFill>
                  <a:srgbClr val="FFFF00"/>
                </a:solidFill>
                <a:highlight>
                  <a:srgbClr val="000000"/>
                </a:highlight>
                <a:latin typeface="Verdana"/>
                <a:ea typeface="Verdana"/>
                <a:cs typeface="Verdana"/>
                <a:sym typeface="Verdana"/>
              </a:rPr>
              <a:t>launched in 2021 under the Gallantry Awards Portal.</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Objective: </a:t>
            </a:r>
            <a:r>
              <a:rPr lang="en">
                <a:solidFill>
                  <a:srgbClr val="FFFF00"/>
                </a:solidFill>
                <a:highlight>
                  <a:srgbClr val="000000"/>
                </a:highlight>
                <a:latin typeface="Verdana"/>
                <a:ea typeface="Verdana"/>
                <a:cs typeface="Verdana"/>
                <a:sym typeface="Verdana"/>
              </a:rPr>
              <a:t>To spread stories of valor and sacrifice of India’s Gallantry Awardees</a:t>
            </a:r>
            <a:r>
              <a:rPr lang="en">
                <a:solidFill>
                  <a:schemeClr val="dk1"/>
                </a:solidFill>
                <a:highlight>
                  <a:srgbClr val="000000"/>
                </a:highlight>
                <a:latin typeface="Verdana"/>
                <a:ea typeface="Verdana"/>
                <a:cs typeface="Verdana"/>
                <a:sym typeface="Verdana"/>
              </a:rPr>
              <a:t> among students and promote patriotism and civic values.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provides a national creative platform for school students through essays,</a:t>
            </a:r>
            <a:r>
              <a:rPr lang="en">
                <a:solidFill>
                  <a:schemeClr val="dk1"/>
                </a:solidFill>
                <a:highlight>
                  <a:srgbClr val="000000"/>
                </a:highlight>
                <a:latin typeface="Verdana"/>
                <a:ea typeface="Verdana"/>
                <a:cs typeface="Verdana"/>
                <a:sym typeface="Verdana"/>
              </a:rPr>
              <a:t> poems, paintings, drawings, and multimedia.</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Project Veer Gatha 5.0 was launched by the Ministry of Defence</a:t>
            </a:r>
            <a:r>
              <a:rPr lang="en">
                <a:solidFill>
                  <a:schemeClr val="dk1"/>
                </a:solidFill>
                <a:highlight>
                  <a:srgbClr val="000000"/>
                </a:highlight>
                <a:latin typeface="Verdana"/>
                <a:ea typeface="Verdana"/>
                <a:cs typeface="Verdana"/>
                <a:sym typeface="Verdana"/>
              </a:rPr>
              <a:t> in collaboration with the Ministry of Education.</a:t>
            </a:r>
            <a:endParaRPr>
              <a:solidFill>
                <a:schemeClr val="dk1"/>
              </a:solidFill>
              <a:highlight>
                <a:srgbClr val="000000"/>
              </a:highlight>
              <a:latin typeface="Verdana"/>
              <a:ea typeface="Verdana"/>
              <a:cs typeface="Verdana"/>
              <a:sym typeface="Verdana"/>
            </a:endParaRPr>
          </a:p>
        </p:txBody>
      </p:sp>
      <p:pic>
        <p:nvPicPr>
          <p:cNvPr id="186" name="Google Shape;186;p38"/>
          <p:cNvPicPr preferRelativeResize="0"/>
          <p:nvPr/>
        </p:nvPicPr>
        <p:blipFill>
          <a:blip r:embed="rId3">
            <a:alphaModFix/>
          </a:blip>
          <a:stretch>
            <a:fillRect/>
          </a:stretch>
        </p:blipFill>
        <p:spPr>
          <a:xfrm>
            <a:off x="152400" y="152400"/>
            <a:ext cx="2474924" cy="348977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0" name="Shape 190"/>
        <p:cNvGrpSpPr/>
        <p:nvPr/>
      </p:nvGrpSpPr>
      <p:grpSpPr>
        <a:xfrm>
          <a:off x="0" y="0"/>
          <a:ext cx="0" cy="0"/>
          <a:chOff x="0" y="0"/>
          <a:chExt cx="0" cy="0"/>
        </a:xfrm>
      </p:grpSpPr>
      <p:sp>
        <p:nvSpPr>
          <p:cNvPr id="191" name="Google Shape;191;p39"/>
          <p:cNvSpPr txBox="1"/>
          <p:nvPr>
            <p:ph idx="1" type="body"/>
          </p:nvPr>
        </p:nvSpPr>
        <p:spPr>
          <a:xfrm>
            <a:off x="3236250" y="162325"/>
            <a:ext cx="58638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New inclusion: </a:t>
            </a:r>
            <a:r>
              <a:rPr lang="en">
                <a:solidFill>
                  <a:schemeClr val="dk1"/>
                </a:solidFill>
                <a:highlight>
                  <a:srgbClr val="000000"/>
                </a:highlight>
                <a:latin typeface="Verdana"/>
                <a:ea typeface="Verdana"/>
                <a:cs typeface="Verdana"/>
                <a:sym typeface="Verdana"/>
              </a:rPr>
              <a:t>Stories of pre-independence warriors like Prithviraj Chauhan, Kharavela, and dynasties such as Magadha and Chola.</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It introduces technology-based formats </a:t>
            </a:r>
            <a:r>
              <a:rPr lang="en">
                <a:solidFill>
                  <a:schemeClr val="dk1"/>
                </a:solidFill>
                <a:highlight>
                  <a:srgbClr val="000000"/>
                </a:highlight>
                <a:latin typeface="Verdana"/>
                <a:ea typeface="Verdana"/>
                <a:cs typeface="Verdana"/>
                <a:sym typeface="Verdana"/>
              </a:rPr>
              <a:t>like videography, reporting, and anchoring.</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Focus theme: </a:t>
            </a:r>
            <a:r>
              <a:rPr lang="en">
                <a:solidFill>
                  <a:srgbClr val="FFFF00"/>
                </a:solidFill>
                <a:highlight>
                  <a:srgbClr val="000000"/>
                </a:highlight>
                <a:latin typeface="Verdana"/>
                <a:ea typeface="Verdana"/>
                <a:cs typeface="Verdana"/>
                <a:sym typeface="Verdana"/>
              </a:rPr>
              <a:t>“Samarik Parampara” </a:t>
            </a:r>
            <a:r>
              <a:rPr lang="en">
                <a:solidFill>
                  <a:schemeClr val="dk1"/>
                </a:solidFill>
                <a:highlight>
                  <a:srgbClr val="000000"/>
                </a:highlight>
                <a:latin typeface="Verdana"/>
                <a:ea typeface="Verdana"/>
                <a:cs typeface="Verdana"/>
                <a:sym typeface="Verdana"/>
              </a:rPr>
              <a:t>— India’s military traditions, strategies, wars, and warriors.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Schools are encouraged </a:t>
            </a:r>
            <a:r>
              <a:rPr lang="en">
                <a:solidFill>
                  <a:schemeClr val="dk1"/>
                </a:solidFill>
                <a:highlight>
                  <a:srgbClr val="000000"/>
                </a:highlight>
                <a:latin typeface="Verdana"/>
                <a:ea typeface="Verdana"/>
                <a:cs typeface="Verdana"/>
                <a:sym typeface="Verdana"/>
              </a:rPr>
              <a:t>to set up “Veer Gatha Corner” to showcase student work.</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Top student entries are felicitated </a:t>
            </a:r>
            <a:r>
              <a:rPr lang="en">
                <a:solidFill>
                  <a:schemeClr val="dk1"/>
                </a:solidFill>
                <a:highlight>
                  <a:srgbClr val="000000"/>
                </a:highlight>
                <a:latin typeface="Verdana"/>
                <a:ea typeface="Verdana"/>
                <a:cs typeface="Verdana"/>
                <a:sym typeface="Verdana"/>
              </a:rPr>
              <a:t>at the national level during Republic Day celebrations.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5" name="Shape 195"/>
        <p:cNvGrpSpPr/>
        <p:nvPr/>
      </p:nvGrpSpPr>
      <p:grpSpPr>
        <a:xfrm>
          <a:off x="0" y="0"/>
          <a:ext cx="0" cy="0"/>
          <a:chOff x="0" y="0"/>
          <a:chExt cx="0" cy="0"/>
        </a:xfrm>
      </p:grpSpPr>
      <p:sp>
        <p:nvSpPr>
          <p:cNvPr id="196" name="Google Shape;196;p40"/>
          <p:cNvSpPr txBox="1"/>
          <p:nvPr>
            <p:ph idx="1" type="body"/>
          </p:nvPr>
        </p:nvSpPr>
        <p:spPr>
          <a:xfrm>
            <a:off x="4372475" y="162325"/>
            <a:ext cx="44598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FFFF"/>
                </a:solidFill>
                <a:highlight>
                  <a:srgbClr val="000000"/>
                </a:highlight>
                <a:latin typeface="Verdana"/>
                <a:ea typeface="Verdana"/>
                <a:cs typeface="Verdana"/>
                <a:sym typeface="Verdana"/>
              </a:rPr>
              <a:t>Wings India 2026:</a:t>
            </a:r>
            <a:endParaRPr>
              <a:solidFill>
                <a:srgbClr val="00FFFF"/>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Wings India 2026 to </a:t>
            </a:r>
            <a:r>
              <a:rPr lang="en">
                <a:solidFill>
                  <a:srgbClr val="FFFF00"/>
                </a:solidFill>
                <a:highlight>
                  <a:srgbClr val="000000"/>
                </a:highlight>
                <a:latin typeface="Verdana"/>
                <a:ea typeface="Verdana"/>
                <a:cs typeface="Verdana"/>
                <a:sym typeface="Verdana"/>
              </a:rPr>
              <a:t>Showcase India’s Aviation Ascent </a:t>
            </a:r>
            <a:r>
              <a:rPr lang="en">
                <a:solidFill>
                  <a:schemeClr val="dk1"/>
                </a:solidFill>
                <a:highlight>
                  <a:srgbClr val="000000"/>
                </a:highlight>
                <a:latin typeface="Verdana"/>
                <a:ea typeface="Verdana"/>
                <a:cs typeface="Verdana"/>
                <a:sym typeface="Verdana"/>
              </a:rPr>
              <a:t>as the World’s Fastest-Growing Civil Aviation Market.</a:t>
            </a:r>
            <a:endParaRPr>
              <a:solidFill>
                <a:schemeClr val="dk1"/>
              </a:solidFill>
              <a:highlight>
                <a:srgbClr val="000000"/>
              </a:highlight>
              <a:latin typeface="Verdana"/>
              <a:ea typeface="Verdana"/>
              <a:cs typeface="Verdana"/>
              <a:sym typeface="Verdana"/>
            </a:endParaRPr>
          </a:p>
        </p:txBody>
      </p:sp>
      <p:pic>
        <p:nvPicPr>
          <p:cNvPr id="197" name="Google Shape;197;p40"/>
          <p:cNvPicPr preferRelativeResize="0"/>
          <p:nvPr/>
        </p:nvPicPr>
        <p:blipFill>
          <a:blip r:embed="rId3">
            <a:alphaModFix/>
          </a:blip>
          <a:stretch>
            <a:fillRect/>
          </a:stretch>
        </p:blipFill>
        <p:spPr>
          <a:xfrm>
            <a:off x="152400" y="152400"/>
            <a:ext cx="3870015" cy="48387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01" name="Shape 201"/>
        <p:cNvGrpSpPr/>
        <p:nvPr/>
      </p:nvGrpSpPr>
      <p:grpSpPr>
        <a:xfrm>
          <a:off x="0" y="0"/>
          <a:ext cx="0" cy="0"/>
          <a:chOff x="0" y="0"/>
          <a:chExt cx="0" cy="0"/>
        </a:xfrm>
      </p:grpSpPr>
      <p:sp>
        <p:nvSpPr>
          <p:cNvPr id="202" name="Google Shape;202;p41"/>
          <p:cNvSpPr txBox="1"/>
          <p:nvPr>
            <p:ph idx="1" type="body"/>
          </p:nvPr>
        </p:nvSpPr>
        <p:spPr>
          <a:xfrm>
            <a:off x="3733350" y="111600"/>
            <a:ext cx="5251200" cy="4930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Wings India 2026:</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Wings India 2026 is </a:t>
            </a:r>
            <a:r>
              <a:rPr lang="en">
                <a:solidFill>
                  <a:srgbClr val="FFFF00"/>
                </a:solidFill>
                <a:highlight>
                  <a:srgbClr val="000000"/>
                </a:highlight>
                <a:latin typeface="Verdana"/>
                <a:ea typeface="Verdana"/>
                <a:cs typeface="Verdana"/>
                <a:sym typeface="Verdana"/>
              </a:rPr>
              <a:t>Asia’s largest civil aviation event</a:t>
            </a:r>
            <a:r>
              <a:rPr lang="en">
                <a:solidFill>
                  <a:schemeClr val="dk1"/>
                </a:solidFill>
                <a:highlight>
                  <a:srgbClr val="000000"/>
                </a:highlight>
                <a:latin typeface="Verdana"/>
                <a:ea typeface="Verdana"/>
                <a:cs typeface="Verdana"/>
                <a:sym typeface="Verdana"/>
              </a:rPr>
              <a:t>, highlighting India’s rapidly growing aviation sector.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four-day event will be held from 28–31 January 2026 </a:t>
            </a:r>
            <a:r>
              <a:rPr lang="en">
                <a:solidFill>
                  <a:srgbClr val="FFFF00"/>
                </a:solidFill>
                <a:highlight>
                  <a:srgbClr val="000000"/>
                </a:highlight>
                <a:latin typeface="Verdana"/>
                <a:ea typeface="Verdana"/>
                <a:cs typeface="Verdana"/>
                <a:sym typeface="Verdana"/>
              </a:rPr>
              <a:t>at Begumpet Airport, Hyderabad.</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theme is “Indian Aviation:</a:t>
            </a:r>
            <a:r>
              <a:rPr lang="en">
                <a:solidFill>
                  <a:schemeClr val="dk1"/>
                </a:solidFill>
                <a:highlight>
                  <a:srgbClr val="000000"/>
                </a:highlight>
                <a:latin typeface="Verdana"/>
                <a:ea typeface="Verdana"/>
                <a:cs typeface="Verdana"/>
                <a:sym typeface="Verdana"/>
              </a:rPr>
              <a:t> Paving the Future – From Design to Deployment, Manufacturing to Maintenance, Inclusivity to Innovation and Safety to Sustainability.”</a:t>
            </a:r>
            <a:endParaRPr>
              <a:solidFill>
                <a:schemeClr val="dk1"/>
              </a:solidFill>
              <a:highlight>
                <a:srgbClr val="000000"/>
              </a:highlight>
              <a:latin typeface="Verdana"/>
              <a:ea typeface="Verdana"/>
              <a:cs typeface="Verdana"/>
              <a:sym typeface="Verdana"/>
            </a:endParaRPr>
          </a:p>
        </p:txBody>
      </p:sp>
      <p:pic>
        <p:nvPicPr>
          <p:cNvPr id="203" name="Google Shape;203;p41"/>
          <p:cNvPicPr preferRelativeResize="0"/>
          <p:nvPr/>
        </p:nvPicPr>
        <p:blipFill>
          <a:blip r:embed="rId3">
            <a:alphaModFix/>
          </a:blip>
          <a:stretch>
            <a:fillRect/>
          </a:stretch>
        </p:blipFill>
        <p:spPr>
          <a:xfrm>
            <a:off x="152400" y="152400"/>
            <a:ext cx="3428549" cy="226960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3" name="Shape 63"/>
        <p:cNvGrpSpPr/>
        <p:nvPr/>
      </p:nvGrpSpPr>
      <p:grpSpPr>
        <a:xfrm>
          <a:off x="0" y="0"/>
          <a:ext cx="0" cy="0"/>
          <a:chOff x="0" y="0"/>
          <a:chExt cx="0" cy="0"/>
        </a:xfrm>
      </p:grpSpPr>
      <p:sp>
        <p:nvSpPr>
          <p:cNvPr id="64" name="Google Shape;64;p15"/>
          <p:cNvSpPr txBox="1"/>
          <p:nvPr>
            <p:ph idx="1" type="body"/>
          </p:nvPr>
        </p:nvSpPr>
        <p:spPr>
          <a:xfrm>
            <a:off x="3327550" y="162325"/>
            <a:ext cx="55047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Census 2027:</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The Registrar-General and Census Commissioner of India (RG&amp;CCI) </a:t>
            </a:r>
            <a:r>
              <a:rPr lang="en">
                <a:solidFill>
                  <a:srgbClr val="FFFF00"/>
                </a:solidFill>
                <a:highlight>
                  <a:srgbClr val="000000"/>
                </a:highlight>
                <a:latin typeface="Verdana"/>
                <a:ea typeface="Verdana"/>
                <a:cs typeface="Verdana"/>
                <a:sym typeface="Verdana"/>
              </a:rPr>
              <a:t>notified 33 questions that residents will have to answer in the first phase of Census 2027,</a:t>
            </a:r>
            <a:r>
              <a:rPr lang="en">
                <a:solidFill>
                  <a:schemeClr val="dk1"/>
                </a:solidFill>
                <a:highlight>
                  <a:srgbClr val="000000"/>
                </a:highlight>
                <a:latin typeface="Verdana"/>
                <a:ea typeface="Verdana"/>
                <a:cs typeface="Verdana"/>
                <a:sym typeface="Verdana"/>
              </a:rPr>
              <a:t> which will be conducted between April 1 and September 30.</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07" name="Shape 207"/>
        <p:cNvGrpSpPr/>
        <p:nvPr/>
      </p:nvGrpSpPr>
      <p:grpSpPr>
        <a:xfrm>
          <a:off x="0" y="0"/>
          <a:ext cx="0" cy="0"/>
          <a:chOff x="0" y="0"/>
          <a:chExt cx="0" cy="0"/>
        </a:xfrm>
      </p:grpSpPr>
      <p:pic>
        <p:nvPicPr>
          <p:cNvPr id="208" name="Google Shape;208;p42" title="Screenshot 2026-04-17 at 6.46.59 PM.png"/>
          <p:cNvPicPr preferRelativeResize="0"/>
          <p:nvPr/>
        </p:nvPicPr>
        <p:blipFill>
          <a:blip r:embed="rId3">
            <a:alphaModFix/>
          </a:blip>
          <a:stretch>
            <a:fillRect/>
          </a:stretch>
        </p:blipFill>
        <p:spPr>
          <a:xfrm>
            <a:off x="0" y="999650"/>
            <a:ext cx="9144001" cy="3144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2" name="Shape 212"/>
        <p:cNvGrpSpPr/>
        <p:nvPr/>
      </p:nvGrpSpPr>
      <p:grpSpPr>
        <a:xfrm>
          <a:off x="0" y="0"/>
          <a:ext cx="0" cy="0"/>
          <a:chOff x="0" y="0"/>
          <a:chExt cx="0" cy="0"/>
        </a:xfrm>
      </p:grpSpPr>
      <p:sp>
        <p:nvSpPr>
          <p:cNvPr id="213" name="Google Shape;213;p43"/>
          <p:cNvSpPr txBox="1"/>
          <p:nvPr>
            <p:ph idx="1" type="body"/>
          </p:nvPr>
        </p:nvSpPr>
        <p:spPr>
          <a:xfrm>
            <a:off x="4697125" y="162325"/>
            <a:ext cx="41352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FFFF"/>
                </a:solidFill>
                <a:highlight>
                  <a:srgbClr val="000000"/>
                </a:highlight>
                <a:latin typeface="Verdana"/>
                <a:ea typeface="Verdana"/>
                <a:cs typeface="Verdana"/>
                <a:sym typeface="Verdana"/>
              </a:rPr>
              <a:t>Gallantry awards:</a:t>
            </a:r>
            <a:endParaRPr>
              <a:solidFill>
                <a:srgbClr val="00FFFF"/>
              </a:solidFill>
              <a:highlight>
                <a:srgbClr val="000000"/>
              </a:highlight>
              <a:latin typeface="Verdana"/>
              <a:ea typeface="Verdana"/>
              <a:cs typeface="Verdana"/>
              <a:sym typeface="Verdana"/>
            </a:endParaRPr>
          </a:p>
          <a:p>
            <a:pPr indent="0" lvl="0" marL="0" rtl="0" algn="l">
              <a:spcBef>
                <a:spcPts val="1200"/>
              </a:spcBef>
              <a:spcAft>
                <a:spcPts val="0"/>
              </a:spcAft>
              <a:buNone/>
            </a:pPr>
            <a:r>
              <a:rPr lang="en">
                <a:solidFill>
                  <a:schemeClr val="dk1"/>
                </a:solidFill>
                <a:highlight>
                  <a:srgbClr val="000000"/>
                </a:highlight>
                <a:latin typeface="Verdana"/>
                <a:ea typeface="Verdana"/>
                <a:cs typeface="Verdana"/>
                <a:sym typeface="Verdana"/>
              </a:rPr>
              <a:t>Context: Ministry of defence </a:t>
            </a:r>
            <a:r>
              <a:rPr lang="en">
                <a:solidFill>
                  <a:srgbClr val="FFFF00"/>
                </a:solidFill>
                <a:highlight>
                  <a:srgbClr val="000000"/>
                </a:highlight>
                <a:latin typeface="Verdana"/>
                <a:ea typeface="Verdana"/>
                <a:cs typeface="Verdana"/>
                <a:sym typeface="Verdana"/>
              </a:rPr>
              <a:t>published list of Army personnel awarded for their gallantry and distinguished service on the occasion of Republic Day 2026.</a:t>
            </a:r>
            <a:endParaRPr>
              <a:solidFill>
                <a:srgbClr val="FFFF00"/>
              </a:solidFill>
              <a:highlight>
                <a:srgbClr val="000000"/>
              </a:highlight>
              <a:latin typeface="Verdana"/>
              <a:ea typeface="Verdana"/>
              <a:cs typeface="Verdana"/>
              <a:sym typeface="Verdana"/>
            </a:endParaRPr>
          </a:p>
          <a:p>
            <a:pPr indent="0" lvl="0" marL="0" rtl="0" algn="l">
              <a:spcBef>
                <a:spcPts val="120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214" name="Google Shape;214;p43"/>
          <p:cNvPicPr preferRelativeResize="0"/>
          <p:nvPr/>
        </p:nvPicPr>
        <p:blipFill>
          <a:blip r:embed="rId3">
            <a:alphaModFix/>
          </a:blip>
          <a:stretch>
            <a:fillRect/>
          </a:stretch>
        </p:blipFill>
        <p:spPr>
          <a:xfrm>
            <a:off x="152400" y="152400"/>
            <a:ext cx="4392326" cy="247068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8" name="Shape 218"/>
        <p:cNvGrpSpPr/>
        <p:nvPr/>
      </p:nvGrpSpPr>
      <p:grpSpPr>
        <a:xfrm>
          <a:off x="0" y="0"/>
          <a:ext cx="0" cy="0"/>
          <a:chOff x="0" y="0"/>
          <a:chExt cx="0" cy="0"/>
        </a:xfrm>
      </p:grpSpPr>
      <p:sp>
        <p:nvSpPr>
          <p:cNvPr id="219" name="Google Shape;219;p44"/>
          <p:cNvSpPr txBox="1"/>
          <p:nvPr>
            <p:ph idx="1" type="body"/>
          </p:nvPr>
        </p:nvSpPr>
        <p:spPr>
          <a:xfrm>
            <a:off x="3953375" y="266050"/>
            <a:ext cx="5116200" cy="4603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600"/>
              </a:spcBef>
              <a:spcAft>
                <a:spcPts val="0"/>
              </a:spcAft>
              <a:buSzPts val="1800"/>
              <a:buNone/>
            </a:pPr>
            <a:r>
              <a:rPr lang="en">
                <a:solidFill>
                  <a:schemeClr val="dk1"/>
                </a:solidFill>
                <a:highlight>
                  <a:srgbClr val="000000"/>
                </a:highlight>
                <a:latin typeface="Verdana"/>
                <a:ea typeface="Verdana"/>
                <a:cs typeface="Verdana"/>
                <a:sym typeface="Verdana"/>
              </a:rPr>
              <a:t>What are Gallantry awards?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Gallantry Awards have been </a:t>
            </a:r>
            <a:r>
              <a:rPr lang="en">
                <a:solidFill>
                  <a:srgbClr val="FFFF00"/>
                </a:solidFill>
                <a:highlight>
                  <a:srgbClr val="000000"/>
                </a:highlight>
                <a:latin typeface="Verdana"/>
                <a:ea typeface="Verdana"/>
                <a:cs typeface="Verdana"/>
                <a:sym typeface="Verdana"/>
              </a:rPr>
              <a:t>instituted to honour the acts of bravery </a:t>
            </a:r>
            <a:r>
              <a:rPr lang="en">
                <a:solidFill>
                  <a:schemeClr val="dk1"/>
                </a:solidFill>
                <a:highlight>
                  <a:srgbClr val="000000"/>
                </a:highlight>
                <a:latin typeface="Verdana"/>
                <a:ea typeface="Verdana"/>
                <a:cs typeface="Verdana"/>
                <a:sym typeface="Verdana"/>
              </a:rPr>
              <a:t>and sacrifice of the officers/personnel of the Armed Forces, other lawfully constituted Forces and civilians.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These gallantry awards are </a:t>
            </a:r>
            <a:r>
              <a:rPr lang="en">
                <a:solidFill>
                  <a:srgbClr val="FFFF00"/>
                </a:solidFill>
                <a:highlight>
                  <a:srgbClr val="000000"/>
                </a:highlight>
                <a:latin typeface="Verdana"/>
                <a:ea typeface="Verdana"/>
                <a:cs typeface="Verdana"/>
                <a:sym typeface="Verdana"/>
              </a:rPr>
              <a:t>announced twice a year</a:t>
            </a:r>
            <a:r>
              <a:rPr lang="en">
                <a:solidFill>
                  <a:schemeClr val="dk1"/>
                </a:solidFill>
                <a:highlight>
                  <a:srgbClr val="000000"/>
                </a:highlight>
                <a:latin typeface="Verdana"/>
                <a:ea typeface="Verdana"/>
                <a:cs typeface="Verdana"/>
                <a:sym typeface="Verdana"/>
              </a:rPr>
              <a:t> - first on the occasion of Republic Day and then on the occasion of Independence Day.</a:t>
            </a:r>
            <a:endParaRPr>
              <a:solidFill>
                <a:schemeClr val="dk1"/>
              </a:solidFill>
              <a:highlight>
                <a:srgbClr val="000000"/>
              </a:highlight>
              <a:latin typeface="Verdana"/>
              <a:ea typeface="Verdana"/>
              <a:cs typeface="Verdana"/>
              <a:sym typeface="Verdana"/>
            </a:endParaRPr>
          </a:p>
        </p:txBody>
      </p:sp>
      <p:pic>
        <p:nvPicPr>
          <p:cNvPr id="220" name="Google Shape;220;p44"/>
          <p:cNvPicPr preferRelativeResize="0"/>
          <p:nvPr/>
        </p:nvPicPr>
        <p:blipFill>
          <a:blip r:embed="rId3">
            <a:alphaModFix/>
          </a:blip>
          <a:stretch>
            <a:fillRect/>
          </a:stretch>
        </p:blipFill>
        <p:spPr>
          <a:xfrm>
            <a:off x="152400" y="152400"/>
            <a:ext cx="3648576" cy="205232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24" name="Shape 224"/>
        <p:cNvGrpSpPr/>
        <p:nvPr/>
      </p:nvGrpSpPr>
      <p:grpSpPr>
        <a:xfrm>
          <a:off x="0" y="0"/>
          <a:ext cx="0" cy="0"/>
          <a:chOff x="0" y="0"/>
          <a:chExt cx="0" cy="0"/>
        </a:xfrm>
      </p:grpSpPr>
      <p:sp>
        <p:nvSpPr>
          <p:cNvPr id="225" name="Google Shape;225;p45"/>
          <p:cNvSpPr txBox="1"/>
          <p:nvPr>
            <p:ph idx="1" type="body"/>
          </p:nvPr>
        </p:nvSpPr>
        <p:spPr>
          <a:xfrm>
            <a:off x="5600025" y="206250"/>
            <a:ext cx="3445200" cy="47850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600"/>
              </a:spcBef>
              <a:spcAft>
                <a:spcPts val="0"/>
              </a:spcAft>
              <a:buSzPts val="1800"/>
              <a:buNone/>
            </a:pPr>
            <a:r>
              <a:rPr lang="en">
                <a:solidFill>
                  <a:schemeClr val="dk1"/>
                </a:solidFill>
                <a:highlight>
                  <a:srgbClr val="000000"/>
                </a:highlight>
                <a:latin typeface="Verdana"/>
                <a:ea typeface="Verdana"/>
                <a:cs typeface="Verdana"/>
                <a:sym typeface="Verdana"/>
              </a:rPr>
              <a:t>Categorisation of awards:</a:t>
            </a:r>
            <a:endParaRPr>
              <a:solidFill>
                <a:schemeClr val="dk1"/>
              </a:solidFill>
              <a:highlight>
                <a:srgbClr val="000000"/>
              </a:highlight>
              <a:latin typeface="Verdana"/>
              <a:ea typeface="Verdana"/>
              <a:cs typeface="Verdana"/>
              <a:sym typeface="Verdana"/>
            </a:endParaRPr>
          </a:p>
          <a:p>
            <a:pPr indent="0" lvl="0" marL="0" rtl="0" algn="l">
              <a:lnSpc>
                <a:spcPct val="115000"/>
              </a:lnSpc>
              <a:spcBef>
                <a:spcPts val="1200"/>
              </a:spcBef>
              <a:spcAft>
                <a:spcPts val="0"/>
              </a:spcAft>
              <a:buSzPts val="1800"/>
              <a:buNone/>
            </a:pPr>
            <a:r>
              <a:rPr lang="en">
                <a:solidFill>
                  <a:schemeClr val="dk1"/>
                </a:solidFill>
                <a:highlight>
                  <a:srgbClr val="000000"/>
                </a:highlight>
                <a:latin typeface="Verdana"/>
                <a:ea typeface="Verdana"/>
                <a:cs typeface="Verdana"/>
                <a:sym typeface="Verdana"/>
              </a:rPr>
              <a:t>Gallantry Awards are </a:t>
            </a:r>
            <a:r>
              <a:rPr lang="en">
                <a:solidFill>
                  <a:srgbClr val="FFFF00"/>
                </a:solidFill>
                <a:highlight>
                  <a:srgbClr val="000000"/>
                </a:highlight>
                <a:latin typeface="Verdana"/>
                <a:ea typeface="Verdana"/>
                <a:cs typeface="Verdana"/>
                <a:sym typeface="Verdana"/>
              </a:rPr>
              <a:t>classified into two categories</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AutoNum type="arabicPeriod"/>
            </a:pPr>
            <a:r>
              <a:rPr lang="en">
                <a:solidFill>
                  <a:schemeClr val="dk1"/>
                </a:solidFill>
                <a:highlight>
                  <a:srgbClr val="000000"/>
                </a:highlight>
                <a:latin typeface="Verdana"/>
                <a:ea typeface="Verdana"/>
                <a:cs typeface="Verdana"/>
                <a:sym typeface="Verdana"/>
              </a:rPr>
              <a:t>Gallantry in the Face of Enemy.</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AutoNum type="arabicPeriod"/>
            </a:pPr>
            <a:r>
              <a:rPr lang="en">
                <a:solidFill>
                  <a:schemeClr val="dk1"/>
                </a:solidFill>
                <a:highlight>
                  <a:srgbClr val="000000"/>
                </a:highlight>
                <a:latin typeface="Verdana"/>
                <a:ea typeface="Verdana"/>
                <a:cs typeface="Verdana"/>
                <a:sym typeface="Verdana"/>
              </a:rPr>
              <a:t>Gallantry Other than in the Face of Enemy.</a:t>
            </a:r>
            <a:endParaRPr>
              <a:solidFill>
                <a:schemeClr val="dk1"/>
              </a:solidFill>
              <a:highlight>
                <a:srgbClr val="000000"/>
              </a:highlight>
              <a:latin typeface="Verdana"/>
              <a:ea typeface="Verdana"/>
              <a:cs typeface="Verdana"/>
              <a:sym typeface="Verdana"/>
            </a:endParaRPr>
          </a:p>
        </p:txBody>
      </p:sp>
      <p:pic>
        <p:nvPicPr>
          <p:cNvPr id="226" name="Google Shape;226;p45"/>
          <p:cNvPicPr preferRelativeResize="0"/>
          <p:nvPr/>
        </p:nvPicPr>
        <p:blipFill>
          <a:blip r:embed="rId3">
            <a:alphaModFix/>
          </a:blip>
          <a:stretch>
            <a:fillRect/>
          </a:stretch>
        </p:blipFill>
        <p:spPr>
          <a:xfrm>
            <a:off x="71225" y="142250"/>
            <a:ext cx="5405725" cy="23027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30" name="Shape 230"/>
        <p:cNvGrpSpPr/>
        <p:nvPr/>
      </p:nvGrpSpPr>
      <p:grpSpPr>
        <a:xfrm>
          <a:off x="0" y="0"/>
          <a:ext cx="0" cy="0"/>
          <a:chOff x="0" y="0"/>
          <a:chExt cx="0" cy="0"/>
        </a:xfrm>
      </p:grpSpPr>
      <p:sp>
        <p:nvSpPr>
          <p:cNvPr id="231" name="Google Shape;231;p46"/>
          <p:cNvSpPr txBox="1"/>
          <p:nvPr>
            <p:ph idx="1" type="body"/>
          </p:nvPr>
        </p:nvSpPr>
        <p:spPr>
          <a:xfrm>
            <a:off x="3857625" y="478775"/>
            <a:ext cx="4974600" cy="4486800"/>
          </a:xfrm>
          <a:prstGeom prst="rect">
            <a:avLst/>
          </a:prstGeom>
          <a:noFill/>
          <a:ln>
            <a:noFill/>
          </a:ln>
        </p:spPr>
        <p:txBody>
          <a:bodyPr anchorCtr="0" anchor="t" bIns="91425" lIns="91425" spcFirstLastPara="1" rIns="91425" wrap="square" tIns="91425">
            <a:normAutofit lnSpcReduction="10000"/>
          </a:bodyPr>
          <a:lstStyle/>
          <a:p>
            <a:pPr indent="0" lvl="0" marL="0" rtl="0" algn="just">
              <a:lnSpc>
                <a:spcPct val="115000"/>
              </a:lnSpc>
              <a:spcBef>
                <a:spcPts val="600"/>
              </a:spcBef>
              <a:spcAft>
                <a:spcPts val="0"/>
              </a:spcAft>
              <a:buSzPts val="1800"/>
              <a:buNone/>
            </a:pPr>
            <a:r>
              <a:rPr lang="en">
                <a:solidFill>
                  <a:schemeClr val="dk1"/>
                </a:solidFill>
                <a:highlight>
                  <a:srgbClr val="000000"/>
                </a:highlight>
                <a:latin typeface="Verdana"/>
                <a:ea typeface="Verdana"/>
                <a:cs typeface="Verdana"/>
                <a:sym typeface="Verdana"/>
              </a:rPr>
              <a:t>Gallantry in the Face of Enemy:</a:t>
            </a:r>
            <a:endParaRPr>
              <a:solidFill>
                <a:schemeClr val="dk1"/>
              </a:solidFill>
              <a:highlight>
                <a:srgbClr val="000000"/>
              </a:highlight>
              <a:latin typeface="Verdana"/>
              <a:ea typeface="Verdana"/>
              <a:cs typeface="Verdana"/>
              <a:sym typeface="Verdana"/>
            </a:endParaRPr>
          </a:p>
          <a:p>
            <a:pPr indent="-342900" lvl="1" marL="914400" rtl="0" algn="l">
              <a:lnSpc>
                <a:spcPct val="115000"/>
              </a:lnSpc>
              <a:spcBef>
                <a:spcPts val="1200"/>
              </a:spcBef>
              <a:spcAft>
                <a:spcPts val="0"/>
              </a:spcAft>
              <a:buClr>
                <a:schemeClr val="dk1"/>
              </a:buClr>
              <a:buSzPts val="1800"/>
              <a:buFont typeface="Verdana"/>
              <a:buAutoNum type="arabicPeriod"/>
            </a:pPr>
            <a:r>
              <a:rPr lang="en" sz="1800">
                <a:solidFill>
                  <a:schemeClr val="dk1"/>
                </a:solidFill>
                <a:highlight>
                  <a:srgbClr val="000000"/>
                </a:highlight>
                <a:latin typeface="Verdana"/>
                <a:ea typeface="Verdana"/>
                <a:cs typeface="Verdana"/>
                <a:sym typeface="Verdana"/>
              </a:rPr>
              <a:t>Param Vir Chakra (PVC)</a:t>
            </a:r>
            <a:endParaRPr sz="1800">
              <a:solidFill>
                <a:schemeClr val="dk1"/>
              </a:solidFill>
              <a:highlight>
                <a:srgbClr val="000000"/>
              </a:highlight>
              <a:latin typeface="Verdana"/>
              <a:ea typeface="Verdana"/>
              <a:cs typeface="Verdana"/>
              <a:sym typeface="Verdana"/>
            </a:endParaRPr>
          </a:p>
          <a:p>
            <a:pPr indent="-342900" lvl="1" marL="914400" rtl="0" algn="l">
              <a:lnSpc>
                <a:spcPct val="115000"/>
              </a:lnSpc>
              <a:spcBef>
                <a:spcPts val="1200"/>
              </a:spcBef>
              <a:spcAft>
                <a:spcPts val="0"/>
              </a:spcAft>
              <a:buClr>
                <a:schemeClr val="dk1"/>
              </a:buClr>
              <a:buSzPts val="1800"/>
              <a:buFont typeface="Verdana"/>
              <a:buAutoNum type="arabicPeriod"/>
            </a:pPr>
            <a:r>
              <a:rPr lang="en" sz="1800">
                <a:solidFill>
                  <a:schemeClr val="dk1"/>
                </a:solidFill>
                <a:highlight>
                  <a:srgbClr val="000000"/>
                </a:highlight>
                <a:latin typeface="Verdana"/>
                <a:ea typeface="Verdana"/>
                <a:cs typeface="Verdana"/>
                <a:sym typeface="Verdana"/>
              </a:rPr>
              <a:t>Mahavir Chakra (MVC)</a:t>
            </a:r>
            <a:endParaRPr sz="1800">
              <a:solidFill>
                <a:schemeClr val="dk1"/>
              </a:solidFill>
              <a:highlight>
                <a:srgbClr val="000000"/>
              </a:highlight>
              <a:latin typeface="Verdana"/>
              <a:ea typeface="Verdana"/>
              <a:cs typeface="Verdana"/>
              <a:sym typeface="Verdana"/>
            </a:endParaRPr>
          </a:p>
          <a:p>
            <a:pPr indent="-342900" lvl="1" marL="914400" rtl="0" algn="l">
              <a:lnSpc>
                <a:spcPct val="115000"/>
              </a:lnSpc>
              <a:spcBef>
                <a:spcPts val="1200"/>
              </a:spcBef>
              <a:spcAft>
                <a:spcPts val="0"/>
              </a:spcAft>
              <a:buClr>
                <a:schemeClr val="dk1"/>
              </a:buClr>
              <a:buSzPts val="1800"/>
              <a:buFont typeface="Verdana"/>
              <a:buAutoNum type="arabicPeriod"/>
            </a:pPr>
            <a:r>
              <a:rPr lang="en" sz="1800">
                <a:solidFill>
                  <a:schemeClr val="dk1"/>
                </a:solidFill>
                <a:highlight>
                  <a:srgbClr val="000000"/>
                </a:highlight>
                <a:latin typeface="Verdana"/>
                <a:ea typeface="Verdana"/>
                <a:cs typeface="Verdana"/>
                <a:sym typeface="Verdana"/>
              </a:rPr>
              <a:t>Vir Chakra</a:t>
            </a:r>
            <a:endParaRPr sz="1800">
              <a:solidFill>
                <a:schemeClr val="dk1"/>
              </a:solidFill>
              <a:highlight>
                <a:srgbClr val="000000"/>
              </a:highlight>
              <a:latin typeface="Verdana"/>
              <a:ea typeface="Verdana"/>
              <a:cs typeface="Verdana"/>
              <a:sym typeface="Verdana"/>
            </a:endParaRPr>
          </a:p>
          <a:p>
            <a:pPr indent="0" lvl="0" marL="0" rtl="0" algn="l">
              <a:lnSpc>
                <a:spcPct val="115000"/>
              </a:lnSpc>
              <a:spcBef>
                <a:spcPts val="1200"/>
              </a:spcBef>
              <a:spcAft>
                <a:spcPts val="0"/>
              </a:spcAft>
              <a:buSzPts val="1800"/>
              <a:buNone/>
            </a:pPr>
            <a:r>
              <a:rPr lang="en">
                <a:solidFill>
                  <a:schemeClr val="dk1"/>
                </a:solidFill>
                <a:highlight>
                  <a:srgbClr val="000000"/>
                </a:highlight>
                <a:latin typeface="Verdana"/>
                <a:ea typeface="Verdana"/>
                <a:cs typeface="Verdana"/>
                <a:sym typeface="Verdana"/>
              </a:rPr>
              <a:t>Gallantry Other than in the Face of Enemy:</a:t>
            </a:r>
            <a:endParaRPr>
              <a:solidFill>
                <a:schemeClr val="dk1"/>
              </a:solidFill>
              <a:highlight>
                <a:srgbClr val="000000"/>
              </a:highlight>
              <a:latin typeface="Verdana"/>
              <a:ea typeface="Verdana"/>
              <a:cs typeface="Verdana"/>
              <a:sym typeface="Verdana"/>
            </a:endParaRPr>
          </a:p>
          <a:p>
            <a:pPr indent="-342900" lvl="0" marL="857250" rtl="0" algn="l">
              <a:lnSpc>
                <a:spcPct val="115000"/>
              </a:lnSpc>
              <a:spcBef>
                <a:spcPts val="1200"/>
              </a:spcBef>
              <a:spcAft>
                <a:spcPts val="0"/>
              </a:spcAft>
              <a:buClr>
                <a:schemeClr val="dk1"/>
              </a:buClr>
              <a:buSzPts val="1800"/>
              <a:buFont typeface="Verdana"/>
              <a:buAutoNum type="arabicPeriod"/>
            </a:pPr>
            <a:r>
              <a:rPr lang="en">
                <a:solidFill>
                  <a:schemeClr val="dk1"/>
                </a:solidFill>
                <a:highlight>
                  <a:srgbClr val="000000"/>
                </a:highlight>
                <a:latin typeface="Verdana"/>
                <a:ea typeface="Verdana"/>
                <a:cs typeface="Verdana"/>
                <a:sym typeface="Verdana"/>
              </a:rPr>
              <a:t>Ashok Chakra </a:t>
            </a:r>
            <a:endParaRPr>
              <a:solidFill>
                <a:schemeClr val="dk1"/>
              </a:solidFill>
              <a:highlight>
                <a:srgbClr val="000000"/>
              </a:highlight>
              <a:latin typeface="Verdana"/>
              <a:ea typeface="Verdana"/>
              <a:cs typeface="Verdana"/>
              <a:sym typeface="Verdana"/>
            </a:endParaRPr>
          </a:p>
          <a:p>
            <a:pPr indent="-342900" lvl="0" marL="857250" rtl="0" algn="l">
              <a:lnSpc>
                <a:spcPct val="115000"/>
              </a:lnSpc>
              <a:spcBef>
                <a:spcPts val="1200"/>
              </a:spcBef>
              <a:spcAft>
                <a:spcPts val="0"/>
              </a:spcAft>
              <a:buClr>
                <a:schemeClr val="dk1"/>
              </a:buClr>
              <a:buSzPts val="1800"/>
              <a:buFont typeface="Verdana"/>
              <a:buAutoNum type="arabicPeriod"/>
            </a:pPr>
            <a:r>
              <a:rPr lang="en">
                <a:solidFill>
                  <a:schemeClr val="dk1"/>
                </a:solidFill>
                <a:highlight>
                  <a:srgbClr val="000000"/>
                </a:highlight>
                <a:latin typeface="Verdana"/>
                <a:ea typeface="Verdana"/>
                <a:cs typeface="Verdana"/>
                <a:sym typeface="Verdana"/>
              </a:rPr>
              <a:t>Kirti Chakra </a:t>
            </a:r>
            <a:endParaRPr>
              <a:solidFill>
                <a:schemeClr val="dk1"/>
              </a:solidFill>
              <a:highlight>
                <a:srgbClr val="000000"/>
              </a:highlight>
              <a:latin typeface="Verdana"/>
              <a:ea typeface="Verdana"/>
              <a:cs typeface="Verdana"/>
              <a:sym typeface="Verdana"/>
            </a:endParaRPr>
          </a:p>
          <a:p>
            <a:pPr indent="-342900" lvl="0" marL="857250" rtl="0" algn="l">
              <a:lnSpc>
                <a:spcPct val="115000"/>
              </a:lnSpc>
              <a:spcBef>
                <a:spcPts val="1200"/>
              </a:spcBef>
              <a:spcAft>
                <a:spcPts val="0"/>
              </a:spcAft>
              <a:buClr>
                <a:schemeClr val="dk1"/>
              </a:buClr>
              <a:buSzPts val="1800"/>
              <a:buFont typeface="Verdana"/>
              <a:buAutoNum type="arabicPeriod"/>
            </a:pPr>
            <a:r>
              <a:rPr lang="en">
                <a:solidFill>
                  <a:schemeClr val="dk1"/>
                </a:solidFill>
                <a:highlight>
                  <a:srgbClr val="000000"/>
                </a:highlight>
                <a:latin typeface="Verdana"/>
                <a:ea typeface="Verdana"/>
                <a:cs typeface="Verdana"/>
                <a:sym typeface="Verdana"/>
              </a:rPr>
              <a:t>Shaurya Chakra</a:t>
            </a:r>
            <a:endParaRPr sz="1800">
              <a:solidFill>
                <a:schemeClr val="dk1"/>
              </a:solidFill>
              <a:highlight>
                <a:srgbClr val="000000"/>
              </a:highlight>
              <a:latin typeface="Verdana"/>
              <a:ea typeface="Verdana"/>
              <a:cs typeface="Verdana"/>
              <a:sym typeface="Verdana"/>
            </a:endParaRPr>
          </a:p>
          <a:p>
            <a:pPr indent="0" lvl="0" marL="0" rtl="0" algn="l">
              <a:lnSpc>
                <a:spcPct val="115000"/>
              </a:lnSpc>
              <a:spcBef>
                <a:spcPts val="1200"/>
              </a:spcBef>
              <a:spcAft>
                <a:spcPts val="1200"/>
              </a:spcAft>
              <a:buSzPts val="1800"/>
              <a:buNone/>
            </a:pPr>
            <a:r>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35" name="Shape 235"/>
        <p:cNvGrpSpPr/>
        <p:nvPr/>
      </p:nvGrpSpPr>
      <p:grpSpPr>
        <a:xfrm>
          <a:off x="0" y="0"/>
          <a:ext cx="0" cy="0"/>
          <a:chOff x="0" y="0"/>
          <a:chExt cx="0" cy="0"/>
        </a:xfrm>
      </p:grpSpPr>
      <p:sp>
        <p:nvSpPr>
          <p:cNvPr id="236" name="Google Shape;236;p47"/>
          <p:cNvSpPr txBox="1"/>
          <p:nvPr>
            <p:ph idx="1" type="body"/>
          </p:nvPr>
        </p:nvSpPr>
        <p:spPr>
          <a:xfrm>
            <a:off x="2804300" y="424075"/>
            <a:ext cx="6237600" cy="4541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600"/>
              </a:spcBef>
              <a:spcAft>
                <a:spcPts val="0"/>
              </a:spcAft>
              <a:buSzPts val="1800"/>
              <a:buNone/>
            </a:pPr>
            <a:r>
              <a:rPr lang="en">
                <a:solidFill>
                  <a:schemeClr val="dk1"/>
                </a:solidFill>
                <a:highlight>
                  <a:srgbClr val="000000"/>
                </a:highlight>
                <a:latin typeface="Verdana"/>
                <a:ea typeface="Verdana"/>
                <a:cs typeface="Verdana"/>
                <a:sym typeface="Verdana"/>
              </a:rPr>
              <a:t>History of the awards: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a:t>
            </a:r>
            <a:r>
              <a:rPr lang="en">
                <a:solidFill>
                  <a:srgbClr val="FFFF00"/>
                </a:solidFill>
                <a:highlight>
                  <a:srgbClr val="000000"/>
                </a:highlight>
                <a:latin typeface="Verdana"/>
                <a:ea typeface="Verdana"/>
                <a:cs typeface="Verdana"/>
                <a:sym typeface="Verdana"/>
              </a:rPr>
              <a:t> first three gallantry awards </a:t>
            </a:r>
            <a:r>
              <a:rPr lang="en">
                <a:solidFill>
                  <a:schemeClr val="dk1"/>
                </a:solidFill>
                <a:highlight>
                  <a:srgbClr val="000000"/>
                </a:highlight>
                <a:latin typeface="Verdana"/>
                <a:ea typeface="Verdana"/>
                <a:cs typeface="Verdana"/>
                <a:sym typeface="Verdana"/>
              </a:rPr>
              <a:t>namely the Param Vir Chakra, the Maha Vir Chakra and the Vir Chakra were instituted by the Government of India on </a:t>
            </a:r>
            <a:r>
              <a:rPr lang="en">
                <a:solidFill>
                  <a:srgbClr val="FFFF00"/>
                </a:solidFill>
                <a:highlight>
                  <a:srgbClr val="000000"/>
                </a:highlight>
                <a:latin typeface="Verdana"/>
                <a:ea typeface="Verdana"/>
                <a:cs typeface="Verdana"/>
                <a:sym typeface="Verdana"/>
              </a:rPr>
              <a:t>26th January 1950</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Other three gallantry awards</a:t>
            </a:r>
            <a:r>
              <a:rPr lang="en">
                <a:solidFill>
                  <a:schemeClr val="dk1"/>
                </a:solidFill>
                <a:highlight>
                  <a:srgbClr val="000000"/>
                </a:highlight>
                <a:latin typeface="Verdana"/>
                <a:ea typeface="Verdana"/>
                <a:cs typeface="Verdana"/>
                <a:sym typeface="Verdana"/>
              </a:rPr>
              <a:t> i.e., the Ashoka Chakra Class-I, the Ashoka Chakra Class-II and the Ashoka Chakra Class-III were instituted by the Government of India on </a:t>
            </a:r>
            <a:r>
              <a:rPr lang="en">
                <a:solidFill>
                  <a:srgbClr val="FFFF00"/>
                </a:solidFill>
                <a:highlight>
                  <a:srgbClr val="000000"/>
                </a:highlight>
                <a:latin typeface="Verdana"/>
                <a:ea typeface="Verdana"/>
                <a:cs typeface="Verdana"/>
                <a:sym typeface="Verdana"/>
              </a:rPr>
              <a:t>4th January 1952</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These awards were </a:t>
            </a:r>
            <a:r>
              <a:rPr lang="en">
                <a:solidFill>
                  <a:srgbClr val="FFFF00"/>
                </a:solidFill>
                <a:highlight>
                  <a:srgbClr val="000000"/>
                </a:highlight>
                <a:latin typeface="Verdana"/>
                <a:ea typeface="Verdana"/>
                <a:cs typeface="Verdana"/>
                <a:sym typeface="Verdana"/>
              </a:rPr>
              <a:t>renamed the Ashoka Chakra, the Kirti Chakra and the Shaurya Chakra</a:t>
            </a:r>
            <a:r>
              <a:rPr lang="en">
                <a:solidFill>
                  <a:schemeClr val="dk1"/>
                </a:solidFill>
                <a:highlight>
                  <a:srgbClr val="000000"/>
                </a:highlight>
                <a:latin typeface="Verdana"/>
                <a:ea typeface="Verdana"/>
                <a:cs typeface="Verdana"/>
                <a:sym typeface="Verdana"/>
              </a:rPr>
              <a:t> respectively in January 1967.</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0" name="Shape 240"/>
        <p:cNvGrpSpPr/>
        <p:nvPr/>
      </p:nvGrpSpPr>
      <p:grpSpPr>
        <a:xfrm>
          <a:off x="0" y="0"/>
          <a:ext cx="0" cy="0"/>
          <a:chOff x="0" y="0"/>
          <a:chExt cx="0" cy="0"/>
        </a:xfrm>
      </p:grpSpPr>
      <p:sp>
        <p:nvSpPr>
          <p:cNvPr id="241" name="Google Shape;241;p48"/>
          <p:cNvSpPr txBox="1"/>
          <p:nvPr>
            <p:ph idx="1" type="body"/>
          </p:nvPr>
        </p:nvSpPr>
        <p:spPr>
          <a:xfrm>
            <a:off x="4098575" y="162325"/>
            <a:ext cx="47337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FFFF"/>
                </a:solidFill>
                <a:highlight>
                  <a:srgbClr val="000000"/>
                </a:highlight>
                <a:latin typeface="Verdana"/>
                <a:ea typeface="Verdana"/>
                <a:cs typeface="Verdana"/>
                <a:sym typeface="Verdana"/>
              </a:rPr>
              <a:t>Operation Sahyadri Checkmate:</a:t>
            </a:r>
            <a:endParaRPr>
              <a:solidFill>
                <a:srgbClr val="00FFFF"/>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DRI busts </a:t>
            </a:r>
            <a:r>
              <a:rPr lang="en">
                <a:solidFill>
                  <a:srgbClr val="FFFF00"/>
                </a:solidFill>
                <a:highlight>
                  <a:srgbClr val="000000"/>
                </a:highlight>
                <a:latin typeface="Verdana"/>
                <a:ea typeface="Verdana"/>
                <a:cs typeface="Verdana"/>
                <a:sym typeface="Verdana"/>
              </a:rPr>
              <a:t>mobile mephedrone lab in Sahyadri Ranges</a:t>
            </a:r>
            <a:r>
              <a:rPr lang="en">
                <a:solidFill>
                  <a:schemeClr val="dk1"/>
                </a:solidFill>
                <a:highlight>
                  <a:srgbClr val="000000"/>
                </a:highlight>
                <a:latin typeface="Verdana"/>
                <a:ea typeface="Verdana"/>
                <a:cs typeface="Verdana"/>
                <a:sym typeface="Verdana"/>
              </a:rPr>
              <a:t> under “Operation Sahyadri Checkmate”; seizes nearly 2</a:t>
            </a:r>
            <a:r>
              <a:rPr lang="en">
                <a:solidFill>
                  <a:srgbClr val="FFFF00"/>
                </a:solidFill>
                <a:highlight>
                  <a:srgbClr val="000000"/>
                </a:highlight>
                <a:latin typeface="Verdana"/>
                <a:ea typeface="Verdana"/>
                <a:cs typeface="Verdana"/>
                <a:sym typeface="Verdana"/>
              </a:rPr>
              <a:t>2 kg mephedrone.</a:t>
            </a:r>
            <a:endParaRPr>
              <a:solidFill>
                <a:srgbClr val="FFFF00"/>
              </a:solidFill>
              <a:highlight>
                <a:srgbClr val="000000"/>
              </a:highlight>
              <a:latin typeface="Verdana"/>
              <a:ea typeface="Verdana"/>
              <a:cs typeface="Verdana"/>
              <a:sym typeface="Verdana"/>
            </a:endParaRPr>
          </a:p>
        </p:txBody>
      </p:sp>
      <p:pic>
        <p:nvPicPr>
          <p:cNvPr id="242" name="Google Shape;242;p48"/>
          <p:cNvPicPr preferRelativeResize="0"/>
          <p:nvPr/>
        </p:nvPicPr>
        <p:blipFill>
          <a:blip r:embed="rId3">
            <a:alphaModFix/>
          </a:blip>
          <a:stretch>
            <a:fillRect/>
          </a:stretch>
        </p:blipFill>
        <p:spPr>
          <a:xfrm>
            <a:off x="152400" y="152400"/>
            <a:ext cx="3793777" cy="253041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6" name="Shape 246"/>
        <p:cNvGrpSpPr/>
        <p:nvPr/>
      </p:nvGrpSpPr>
      <p:grpSpPr>
        <a:xfrm>
          <a:off x="0" y="0"/>
          <a:ext cx="0" cy="0"/>
          <a:chOff x="0" y="0"/>
          <a:chExt cx="0" cy="0"/>
        </a:xfrm>
      </p:grpSpPr>
      <p:sp>
        <p:nvSpPr>
          <p:cNvPr id="247" name="Google Shape;247;p49"/>
          <p:cNvSpPr txBox="1"/>
          <p:nvPr>
            <p:ph idx="1" type="body"/>
          </p:nvPr>
        </p:nvSpPr>
        <p:spPr>
          <a:xfrm>
            <a:off x="2952200" y="167400"/>
            <a:ext cx="60930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Operation Sahyadri Checkmate:</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Directorate of Revenue Intelligence (DRI) launched</a:t>
            </a:r>
            <a:r>
              <a:rPr lang="en">
                <a:solidFill>
                  <a:schemeClr val="dk1"/>
                </a:solidFill>
                <a:highlight>
                  <a:srgbClr val="000000"/>
                </a:highlight>
                <a:latin typeface="Verdana"/>
                <a:ea typeface="Verdana"/>
                <a:cs typeface="Verdana"/>
                <a:sym typeface="Verdana"/>
              </a:rPr>
              <a:t> Operation Sahyadri Checkmate based on developed intelligence inputs.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operation targeted a clandestine mephedrone manufacturing network</a:t>
            </a:r>
            <a:r>
              <a:rPr lang="en">
                <a:solidFill>
                  <a:schemeClr val="dk1"/>
                </a:solidFill>
                <a:highlight>
                  <a:srgbClr val="000000"/>
                </a:highlight>
                <a:latin typeface="Verdana"/>
                <a:ea typeface="Verdana"/>
                <a:cs typeface="Verdana"/>
                <a:sym typeface="Verdana"/>
              </a:rPr>
              <a:t> in the Sahyadri ranges.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 </a:t>
            </a:r>
            <a:r>
              <a:rPr lang="en">
                <a:solidFill>
                  <a:srgbClr val="FFFF00"/>
                </a:solidFill>
                <a:highlight>
                  <a:srgbClr val="000000"/>
                </a:highlight>
                <a:latin typeface="Verdana"/>
                <a:ea typeface="Verdana"/>
                <a:cs typeface="Verdana"/>
                <a:sym typeface="Verdana"/>
              </a:rPr>
              <a:t>mobile and covert drug laboratory</a:t>
            </a:r>
            <a:r>
              <a:rPr lang="en">
                <a:solidFill>
                  <a:schemeClr val="dk1"/>
                </a:solidFill>
                <a:highlight>
                  <a:srgbClr val="000000"/>
                </a:highlight>
                <a:latin typeface="Verdana"/>
                <a:ea typeface="Verdana"/>
                <a:cs typeface="Verdana"/>
                <a:sym typeface="Verdana"/>
              </a:rPr>
              <a:t> was dismantled in a remote hinterland location.</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lab frequently shifted locations to evade law-enforcement detection.</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51" name="Shape 251"/>
        <p:cNvGrpSpPr/>
        <p:nvPr/>
      </p:nvGrpSpPr>
      <p:grpSpPr>
        <a:xfrm>
          <a:off x="0" y="0"/>
          <a:ext cx="0" cy="0"/>
          <a:chOff x="0" y="0"/>
          <a:chExt cx="0" cy="0"/>
        </a:xfrm>
      </p:grpSpPr>
      <p:sp>
        <p:nvSpPr>
          <p:cNvPr id="252" name="Google Shape;252;p50"/>
          <p:cNvSpPr txBox="1"/>
          <p:nvPr>
            <p:ph idx="1" type="body"/>
          </p:nvPr>
        </p:nvSpPr>
        <p:spPr>
          <a:xfrm>
            <a:off x="3286975" y="162325"/>
            <a:ext cx="5545200" cy="4808700"/>
          </a:xfrm>
          <a:prstGeom prst="rect">
            <a:avLst/>
          </a:prstGeom>
        </p:spPr>
        <p:txBody>
          <a:bodyPr anchorCtr="0" anchor="t" bIns="91425" lIns="91425" spcFirstLastPara="1" rIns="91425" wrap="square" tIns="91425">
            <a:normAutofit/>
          </a:bodyPr>
          <a:lstStyle/>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Surveillance revealed the unit was camouflaged as a poultry farm.</a:t>
            </a:r>
            <a:endParaRPr>
              <a:solidFill>
                <a:schemeClr val="dk1"/>
              </a:solidFill>
              <a:highlight>
                <a:srgbClr val="000000"/>
              </a:highlight>
              <a:latin typeface="Verdana"/>
              <a:ea typeface="Verdana"/>
              <a:cs typeface="Verdana"/>
              <a:sym typeface="Verdana"/>
            </a:endParaRPr>
          </a:p>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On 24 January 2026, </a:t>
            </a:r>
            <a:r>
              <a:rPr lang="en">
                <a:solidFill>
                  <a:srgbClr val="FFFF00"/>
                </a:solidFill>
                <a:highlight>
                  <a:srgbClr val="000000"/>
                </a:highlight>
                <a:latin typeface="Verdana"/>
                <a:ea typeface="Verdana"/>
                <a:cs typeface="Verdana"/>
                <a:sym typeface="Verdana"/>
              </a:rPr>
              <a:t>DRI conducted a coordinated raid on the site.</a:t>
            </a:r>
            <a:endParaRPr>
              <a:solidFill>
                <a:srgbClr val="FFFF00"/>
              </a:solidFill>
              <a:highlight>
                <a:srgbClr val="000000"/>
              </a:highlight>
              <a:latin typeface="Verdana"/>
              <a:ea typeface="Verdana"/>
              <a:cs typeface="Verdana"/>
              <a:sym typeface="Verdana"/>
            </a:endParaRPr>
          </a:p>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operation uncovered a </a:t>
            </a:r>
            <a:r>
              <a:rPr lang="en">
                <a:solidFill>
                  <a:srgbClr val="FFFF00"/>
                </a:solidFill>
                <a:highlight>
                  <a:srgbClr val="000000"/>
                </a:highlight>
                <a:latin typeface="Verdana"/>
                <a:ea typeface="Verdana"/>
                <a:cs typeface="Verdana"/>
                <a:sym typeface="Verdana"/>
              </a:rPr>
              <a:t>fully functional makeshift mobile laboratory.</a:t>
            </a:r>
            <a:endParaRPr>
              <a:solidFill>
                <a:srgbClr val="FFFF00"/>
              </a:solidFill>
              <a:highlight>
                <a:srgbClr val="000000"/>
              </a:highlight>
              <a:latin typeface="Verdana"/>
              <a:ea typeface="Verdana"/>
              <a:cs typeface="Verdana"/>
              <a:sym typeface="Verdana"/>
            </a:endParaRPr>
          </a:p>
          <a:p>
            <a:pPr indent="-342900" lvl="0" marL="457200" rtl="0" algn="l">
              <a:spcBef>
                <a:spcPts val="12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lab was equipped with apparatus capable of manufacturing mephedrone</a:t>
            </a:r>
            <a:r>
              <a:rPr lang="en">
                <a:solidFill>
                  <a:schemeClr val="dk1"/>
                </a:solidFill>
                <a:highlight>
                  <a:srgbClr val="000000"/>
                </a:highlight>
                <a:latin typeface="Verdana"/>
                <a:ea typeface="Verdana"/>
                <a:cs typeface="Verdana"/>
                <a:sym typeface="Verdana"/>
              </a:rPr>
              <a:t>, a banned NDPS substance.</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56" name="Shape 256"/>
        <p:cNvGrpSpPr/>
        <p:nvPr/>
      </p:nvGrpSpPr>
      <p:grpSpPr>
        <a:xfrm>
          <a:off x="0" y="0"/>
          <a:ext cx="0" cy="0"/>
          <a:chOff x="0" y="0"/>
          <a:chExt cx="0" cy="0"/>
        </a:xfrm>
      </p:grpSpPr>
      <p:pic>
        <p:nvPicPr>
          <p:cNvPr id="257" name="Google Shape;257;p51" title="Screenshot 2026-04-17 at 6.55.29 PM.png"/>
          <p:cNvPicPr preferRelativeResize="0"/>
          <p:nvPr/>
        </p:nvPicPr>
        <p:blipFill>
          <a:blip r:embed="rId3">
            <a:alphaModFix/>
          </a:blip>
          <a:stretch>
            <a:fillRect/>
          </a:stretch>
        </p:blipFill>
        <p:spPr>
          <a:xfrm>
            <a:off x="0" y="692742"/>
            <a:ext cx="9143999" cy="375801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8" name="Shape 68"/>
        <p:cNvGrpSpPr/>
        <p:nvPr/>
      </p:nvGrpSpPr>
      <p:grpSpPr>
        <a:xfrm>
          <a:off x="0" y="0"/>
          <a:ext cx="0" cy="0"/>
          <a:chOff x="0" y="0"/>
          <a:chExt cx="0" cy="0"/>
        </a:xfrm>
      </p:grpSpPr>
      <p:sp>
        <p:nvSpPr>
          <p:cNvPr id="69" name="Google Shape;69;p16"/>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70" name="Google Shape;70;p16"/>
          <p:cNvPicPr preferRelativeResize="0"/>
          <p:nvPr/>
        </p:nvPicPr>
        <p:blipFill>
          <a:blip r:embed="rId3">
            <a:alphaModFix/>
          </a:blip>
          <a:stretch>
            <a:fillRect/>
          </a:stretch>
        </p:blipFill>
        <p:spPr>
          <a:xfrm>
            <a:off x="152400" y="152400"/>
            <a:ext cx="8679900" cy="473449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1" name="Shape 261"/>
        <p:cNvGrpSpPr/>
        <p:nvPr/>
      </p:nvGrpSpPr>
      <p:grpSpPr>
        <a:xfrm>
          <a:off x="0" y="0"/>
          <a:ext cx="0" cy="0"/>
          <a:chOff x="0" y="0"/>
          <a:chExt cx="0" cy="0"/>
        </a:xfrm>
      </p:grpSpPr>
      <p:sp>
        <p:nvSpPr>
          <p:cNvPr id="262" name="Google Shape;262;p52"/>
          <p:cNvSpPr txBox="1"/>
          <p:nvPr>
            <p:ph idx="1" type="body"/>
          </p:nvPr>
        </p:nvSpPr>
        <p:spPr>
          <a:xfrm>
            <a:off x="3601475" y="162325"/>
            <a:ext cx="52308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FFFF"/>
                </a:solidFill>
                <a:highlight>
                  <a:srgbClr val="000000"/>
                </a:highlight>
                <a:latin typeface="Verdana"/>
                <a:ea typeface="Verdana"/>
                <a:cs typeface="Verdana"/>
                <a:sym typeface="Verdana"/>
              </a:rPr>
              <a:t>Dhruv-NG:</a:t>
            </a:r>
            <a:endParaRPr>
              <a:solidFill>
                <a:srgbClr val="00FFFF"/>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Dhruv-NG (New Generation) recently completed</a:t>
            </a:r>
            <a:r>
              <a:rPr lang="en">
                <a:solidFill>
                  <a:schemeClr val="dk1"/>
                </a:solidFill>
                <a:highlight>
                  <a:srgbClr val="000000"/>
                </a:highlight>
                <a:latin typeface="Verdana"/>
                <a:ea typeface="Verdana"/>
                <a:cs typeface="Verdana"/>
                <a:sym typeface="Verdana"/>
              </a:rPr>
              <a:t> its inaugural flight in Bengaluru.</a:t>
            </a:r>
            <a:endParaRPr>
              <a:solidFill>
                <a:schemeClr val="dk1"/>
              </a:solidFill>
              <a:highlight>
                <a:srgbClr val="000000"/>
              </a:highlight>
              <a:latin typeface="Verdana"/>
              <a:ea typeface="Verdana"/>
              <a:cs typeface="Verdana"/>
              <a:sym typeface="Verdana"/>
            </a:endParaRPr>
          </a:p>
        </p:txBody>
      </p:sp>
      <p:pic>
        <p:nvPicPr>
          <p:cNvPr id="263" name="Google Shape;263;p52"/>
          <p:cNvPicPr preferRelativeResize="0"/>
          <p:nvPr/>
        </p:nvPicPr>
        <p:blipFill>
          <a:blip r:embed="rId3">
            <a:alphaModFix/>
          </a:blip>
          <a:stretch>
            <a:fillRect/>
          </a:stretch>
        </p:blipFill>
        <p:spPr>
          <a:xfrm>
            <a:off x="3652199" y="1866776"/>
            <a:ext cx="5082400" cy="31765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7" name="Shape 267"/>
        <p:cNvGrpSpPr/>
        <p:nvPr/>
      </p:nvGrpSpPr>
      <p:grpSpPr>
        <a:xfrm>
          <a:off x="0" y="0"/>
          <a:ext cx="0" cy="0"/>
          <a:chOff x="0" y="0"/>
          <a:chExt cx="0" cy="0"/>
        </a:xfrm>
      </p:grpSpPr>
      <p:sp>
        <p:nvSpPr>
          <p:cNvPr id="268" name="Google Shape;268;p53"/>
          <p:cNvSpPr txBox="1"/>
          <p:nvPr>
            <p:ph idx="1" type="body"/>
          </p:nvPr>
        </p:nvSpPr>
        <p:spPr>
          <a:xfrm>
            <a:off x="3357975" y="162325"/>
            <a:ext cx="54744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Dhruv-NG:</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Platform: Hindustan Aeronautics Limited’s ALH Dhruv is an indigenously developed </a:t>
            </a:r>
            <a:r>
              <a:rPr lang="en">
                <a:solidFill>
                  <a:srgbClr val="FFFF00"/>
                </a:solidFill>
                <a:highlight>
                  <a:srgbClr val="000000"/>
                </a:highlight>
                <a:latin typeface="Verdana"/>
                <a:ea typeface="Verdana"/>
                <a:cs typeface="Verdana"/>
                <a:sym typeface="Verdana"/>
              </a:rPr>
              <a:t>twin-engine multi-role helicopter.</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Variant: Dhruv-NG is the </a:t>
            </a:r>
            <a:r>
              <a:rPr lang="en">
                <a:solidFill>
                  <a:srgbClr val="FFFF00"/>
                </a:solidFill>
                <a:highlight>
                  <a:srgbClr val="000000"/>
                </a:highlight>
                <a:latin typeface="Verdana"/>
                <a:ea typeface="Verdana"/>
                <a:cs typeface="Verdana"/>
                <a:sym typeface="Verdana"/>
              </a:rPr>
              <a:t>new-generation civilian version equipped with modern avionics</a:t>
            </a:r>
            <a:r>
              <a:rPr lang="en">
                <a:solidFill>
                  <a:schemeClr val="dk1"/>
                </a:solidFill>
                <a:highlight>
                  <a:srgbClr val="000000"/>
                </a:highlight>
                <a:latin typeface="Verdana"/>
                <a:ea typeface="Verdana"/>
                <a:cs typeface="Verdana"/>
                <a:sym typeface="Verdana"/>
              </a:rPr>
              <a:t> and upgraded systems.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Roles: It is </a:t>
            </a:r>
            <a:r>
              <a:rPr lang="en">
                <a:solidFill>
                  <a:srgbClr val="FFFF00"/>
                </a:solidFill>
                <a:highlight>
                  <a:srgbClr val="000000"/>
                </a:highlight>
                <a:latin typeface="Verdana"/>
                <a:ea typeface="Verdana"/>
                <a:cs typeface="Verdana"/>
                <a:sym typeface="Verdana"/>
              </a:rPr>
              <a:t>designed for transport, air ambulance, disaster relief, tourism, </a:t>
            </a:r>
            <a:r>
              <a:rPr lang="en">
                <a:solidFill>
                  <a:schemeClr val="dk1"/>
                </a:solidFill>
                <a:highlight>
                  <a:srgbClr val="000000"/>
                </a:highlight>
                <a:latin typeface="Verdana"/>
                <a:ea typeface="Verdana"/>
                <a:cs typeface="Verdana"/>
                <a:sym typeface="Verdana"/>
              </a:rPr>
              <a:t>and utility missions.</a:t>
            </a:r>
            <a:endParaRPr>
              <a:solidFill>
                <a:schemeClr val="dk1"/>
              </a:solidFill>
              <a:highlight>
                <a:srgbClr val="000000"/>
              </a:highlight>
              <a:latin typeface="Verdana"/>
              <a:ea typeface="Verdana"/>
              <a:cs typeface="Verdana"/>
              <a:sym typeface="Verdana"/>
            </a:endParaRPr>
          </a:p>
        </p:txBody>
      </p:sp>
      <p:pic>
        <p:nvPicPr>
          <p:cNvPr id="269" name="Google Shape;269;p53"/>
          <p:cNvPicPr preferRelativeResize="0"/>
          <p:nvPr/>
        </p:nvPicPr>
        <p:blipFill>
          <a:blip r:embed="rId3">
            <a:alphaModFix/>
          </a:blip>
          <a:stretch>
            <a:fillRect/>
          </a:stretch>
        </p:blipFill>
        <p:spPr>
          <a:xfrm>
            <a:off x="152400" y="152400"/>
            <a:ext cx="3053174" cy="258585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3" name="Shape 273"/>
        <p:cNvGrpSpPr/>
        <p:nvPr/>
      </p:nvGrpSpPr>
      <p:grpSpPr>
        <a:xfrm>
          <a:off x="0" y="0"/>
          <a:ext cx="0" cy="0"/>
          <a:chOff x="0" y="0"/>
          <a:chExt cx="0" cy="0"/>
        </a:xfrm>
      </p:grpSpPr>
      <p:sp>
        <p:nvSpPr>
          <p:cNvPr id="274" name="Google Shape;274;p54"/>
          <p:cNvSpPr txBox="1"/>
          <p:nvPr>
            <p:ph idx="1" type="body"/>
          </p:nvPr>
        </p:nvSpPr>
        <p:spPr>
          <a:xfrm>
            <a:off x="3662325" y="162325"/>
            <a:ext cx="51699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Pralay Missile:</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DRDO conducts launch of two </a:t>
            </a:r>
            <a:r>
              <a:rPr lang="en">
                <a:solidFill>
                  <a:srgbClr val="FFFF00"/>
                </a:solidFill>
                <a:highlight>
                  <a:srgbClr val="000000"/>
                </a:highlight>
                <a:latin typeface="Verdana"/>
                <a:ea typeface="Verdana"/>
                <a:cs typeface="Verdana"/>
                <a:sym typeface="Verdana"/>
              </a:rPr>
              <a:t>Pralay missiles from the Odisha coast.</a:t>
            </a:r>
            <a:endParaRPr>
              <a:solidFill>
                <a:srgbClr val="FFFF00"/>
              </a:solidFill>
              <a:highlight>
                <a:srgbClr val="000000"/>
              </a:highlight>
              <a:latin typeface="Verdana"/>
              <a:ea typeface="Verdana"/>
              <a:cs typeface="Verdana"/>
              <a:sym typeface="Verdana"/>
            </a:endParaRPr>
          </a:p>
        </p:txBody>
      </p:sp>
      <p:pic>
        <p:nvPicPr>
          <p:cNvPr id="275" name="Google Shape;275;p54"/>
          <p:cNvPicPr preferRelativeResize="0"/>
          <p:nvPr/>
        </p:nvPicPr>
        <p:blipFill>
          <a:blip r:embed="rId3">
            <a:alphaModFix/>
          </a:blip>
          <a:stretch>
            <a:fillRect/>
          </a:stretch>
        </p:blipFill>
        <p:spPr>
          <a:xfrm>
            <a:off x="3713050" y="1693026"/>
            <a:ext cx="4849075" cy="32367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9" name="Shape 279"/>
        <p:cNvGrpSpPr/>
        <p:nvPr/>
      </p:nvGrpSpPr>
      <p:grpSpPr>
        <a:xfrm>
          <a:off x="0" y="0"/>
          <a:ext cx="0" cy="0"/>
          <a:chOff x="0" y="0"/>
          <a:chExt cx="0" cy="0"/>
        </a:xfrm>
      </p:grpSpPr>
      <p:sp>
        <p:nvSpPr>
          <p:cNvPr id="280" name="Google Shape;280;p55"/>
          <p:cNvSpPr txBox="1"/>
          <p:nvPr>
            <p:ph idx="1" type="body"/>
          </p:nvPr>
        </p:nvSpPr>
        <p:spPr>
          <a:xfrm>
            <a:off x="3419725" y="101950"/>
            <a:ext cx="5724300" cy="4986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Pralay missile: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 </a:t>
            </a:r>
            <a:r>
              <a:rPr lang="en">
                <a:solidFill>
                  <a:srgbClr val="FFFF00"/>
                </a:solidFill>
                <a:highlight>
                  <a:srgbClr val="000000"/>
                </a:highlight>
                <a:latin typeface="Verdana"/>
                <a:ea typeface="Verdana"/>
                <a:cs typeface="Verdana"/>
                <a:sym typeface="Verdana"/>
              </a:rPr>
              <a:t>surface-to-surface short range</a:t>
            </a:r>
            <a:r>
              <a:rPr lang="en">
                <a:solidFill>
                  <a:schemeClr val="dk1"/>
                </a:solidFill>
                <a:highlight>
                  <a:srgbClr val="000000"/>
                </a:highlight>
                <a:latin typeface="Verdana"/>
                <a:ea typeface="Verdana"/>
                <a:cs typeface="Verdana"/>
                <a:sym typeface="Verdana"/>
              </a:rPr>
              <a:t> solid propellant </a:t>
            </a:r>
            <a:r>
              <a:rPr lang="en">
                <a:solidFill>
                  <a:srgbClr val="FFFF00"/>
                </a:solidFill>
                <a:highlight>
                  <a:srgbClr val="000000"/>
                </a:highlight>
                <a:latin typeface="Verdana"/>
                <a:ea typeface="Verdana"/>
                <a:cs typeface="Verdana"/>
                <a:sym typeface="Verdana"/>
              </a:rPr>
              <a:t>quasi-ballistic missile</a:t>
            </a:r>
            <a:r>
              <a:rPr lang="en">
                <a:solidFill>
                  <a:schemeClr val="dk1"/>
                </a:solidFill>
                <a:highlight>
                  <a:srgbClr val="000000"/>
                </a:highlight>
                <a:latin typeface="Verdana"/>
                <a:ea typeface="Verdana"/>
                <a:cs typeface="Verdana"/>
                <a:sym typeface="Verdana"/>
              </a:rPr>
              <a:t> which can fly at </a:t>
            </a:r>
            <a:r>
              <a:rPr lang="en">
                <a:solidFill>
                  <a:srgbClr val="FFFF00"/>
                </a:solidFill>
                <a:highlight>
                  <a:srgbClr val="000000"/>
                </a:highlight>
                <a:latin typeface="Verdana"/>
                <a:ea typeface="Verdana"/>
                <a:cs typeface="Verdana"/>
                <a:sym typeface="Verdana"/>
              </a:rPr>
              <a:t>hypersonic speed </a:t>
            </a:r>
            <a:r>
              <a:rPr lang="en">
                <a:solidFill>
                  <a:schemeClr val="dk1"/>
                </a:solidFill>
                <a:highlight>
                  <a:srgbClr val="000000"/>
                </a:highlight>
                <a:latin typeface="Verdana"/>
                <a:ea typeface="Verdana"/>
                <a:cs typeface="Verdana"/>
                <a:sym typeface="Verdana"/>
              </a:rPr>
              <a:t>(Above Mach 5).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Quasi ballistic missiles are a class of missiles that have</a:t>
            </a:r>
            <a:r>
              <a:rPr lang="en">
                <a:solidFill>
                  <a:srgbClr val="FFFF00"/>
                </a:solidFill>
                <a:highlight>
                  <a:srgbClr val="000000"/>
                </a:highlight>
                <a:latin typeface="Verdana"/>
                <a:ea typeface="Verdana"/>
                <a:cs typeface="Verdana"/>
                <a:sym typeface="Verdana"/>
              </a:rPr>
              <a:t> low trajectory and take ballistic trajectory but can change course</a:t>
            </a:r>
            <a:r>
              <a:rPr lang="en">
                <a:solidFill>
                  <a:schemeClr val="dk1"/>
                </a:solidFill>
                <a:highlight>
                  <a:srgbClr val="000000"/>
                </a:highlight>
                <a:latin typeface="Verdana"/>
                <a:ea typeface="Verdana"/>
                <a:cs typeface="Verdana"/>
                <a:sym typeface="Verdana"/>
              </a:rPr>
              <a:t> and make maneuvers during the flight if required.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Developed indigenously by: </a:t>
            </a:r>
            <a:r>
              <a:rPr lang="en">
                <a:solidFill>
                  <a:srgbClr val="FFFF00"/>
                </a:solidFill>
                <a:highlight>
                  <a:srgbClr val="000000"/>
                </a:highlight>
                <a:latin typeface="Verdana"/>
                <a:ea typeface="Verdana"/>
                <a:cs typeface="Verdana"/>
                <a:sym typeface="Verdana"/>
              </a:rPr>
              <a:t>Hyderabad-based DRDO facility Research Centre Imarat</a:t>
            </a:r>
            <a:r>
              <a:rPr lang="en">
                <a:solidFill>
                  <a:schemeClr val="dk1"/>
                </a:solidFill>
                <a:highlight>
                  <a:srgbClr val="000000"/>
                </a:highlight>
                <a:latin typeface="Verdana"/>
                <a:ea typeface="Verdana"/>
                <a:cs typeface="Verdana"/>
                <a:sym typeface="Verdana"/>
              </a:rPr>
              <a:t> in collaboration with other facilities.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Strike Range: </a:t>
            </a:r>
            <a:r>
              <a:rPr lang="en">
                <a:solidFill>
                  <a:srgbClr val="FFFF00"/>
                </a:solidFill>
                <a:highlight>
                  <a:srgbClr val="000000"/>
                </a:highlight>
                <a:latin typeface="Verdana"/>
                <a:ea typeface="Verdana"/>
                <a:cs typeface="Verdana"/>
                <a:sym typeface="Verdana"/>
              </a:rPr>
              <a:t>From 150 to 500 km</a:t>
            </a:r>
            <a:endParaRPr>
              <a:solidFill>
                <a:srgbClr val="FFFF00"/>
              </a:solidFill>
              <a:highlight>
                <a:srgbClr val="000000"/>
              </a:highlight>
              <a:latin typeface="Verdana"/>
              <a:ea typeface="Verdana"/>
              <a:cs typeface="Verdana"/>
              <a:sym typeface="Verdana"/>
            </a:endParaRPr>
          </a:p>
        </p:txBody>
      </p:sp>
      <p:pic>
        <p:nvPicPr>
          <p:cNvPr id="281" name="Google Shape;281;p55"/>
          <p:cNvPicPr preferRelativeResize="0"/>
          <p:nvPr/>
        </p:nvPicPr>
        <p:blipFill>
          <a:blip r:embed="rId3">
            <a:alphaModFix/>
          </a:blip>
          <a:stretch>
            <a:fillRect/>
          </a:stretch>
        </p:blipFill>
        <p:spPr>
          <a:xfrm>
            <a:off x="152400" y="152400"/>
            <a:ext cx="2704382" cy="483870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85" name="Shape 285"/>
        <p:cNvGrpSpPr/>
        <p:nvPr/>
      </p:nvGrpSpPr>
      <p:grpSpPr>
        <a:xfrm>
          <a:off x="0" y="0"/>
          <a:ext cx="0" cy="0"/>
          <a:chOff x="0" y="0"/>
          <a:chExt cx="0" cy="0"/>
        </a:xfrm>
      </p:grpSpPr>
      <p:sp>
        <p:nvSpPr>
          <p:cNvPr id="286" name="Google Shape;286;p56"/>
          <p:cNvSpPr txBox="1"/>
          <p:nvPr>
            <p:ph idx="1" type="body"/>
          </p:nvPr>
        </p:nvSpPr>
        <p:spPr>
          <a:xfrm>
            <a:off x="4572000" y="162325"/>
            <a:ext cx="42603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Suryastra:</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Indian Army has signed a </a:t>
            </a:r>
            <a:r>
              <a:rPr lang="en">
                <a:solidFill>
                  <a:srgbClr val="FFFF00"/>
                </a:solidFill>
                <a:highlight>
                  <a:srgbClr val="000000"/>
                </a:highlight>
                <a:latin typeface="Verdana"/>
                <a:ea typeface="Verdana"/>
                <a:cs typeface="Verdana"/>
                <a:sym typeface="Verdana"/>
              </a:rPr>
              <a:t>₹293 crore contract with private defence manufacturer NIBE Limited</a:t>
            </a:r>
            <a:r>
              <a:rPr lang="en">
                <a:solidFill>
                  <a:schemeClr val="dk1"/>
                </a:solidFill>
                <a:highlight>
                  <a:srgbClr val="000000"/>
                </a:highlight>
                <a:latin typeface="Verdana"/>
                <a:ea typeface="Verdana"/>
                <a:cs typeface="Verdana"/>
                <a:sym typeface="Verdana"/>
              </a:rPr>
              <a:t>, in </a:t>
            </a:r>
            <a:r>
              <a:rPr lang="en">
                <a:solidFill>
                  <a:srgbClr val="FFFF00"/>
                </a:solidFill>
                <a:highlight>
                  <a:srgbClr val="000000"/>
                </a:highlight>
                <a:latin typeface="Verdana"/>
                <a:ea typeface="Verdana"/>
                <a:cs typeface="Verdana"/>
                <a:sym typeface="Verdana"/>
              </a:rPr>
              <a:t>collaboration with Israel</a:t>
            </a:r>
            <a:r>
              <a:rPr lang="en">
                <a:solidFill>
                  <a:schemeClr val="dk1"/>
                </a:solidFill>
                <a:highlight>
                  <a:srgbClr val="000000"/>
                </a:highlight>
                <a:latin typeface="Verdana"/>
                <a:ea typeface="Verdana"/>
                <a:cs typeface="Verdana"/>
                <a:sym typeface="Verdana"/>
              </a:rPr>
              <a:t>, for the supply of an advanced </a:t>
            </a:r>
            <a:r>
              <a:rPr lang="en">
                <a:solidFill>
                  <a:srgbClr val="FFFF00"/>
                </a:solidFill>
                <a:highlight>
                  <a:srgbClr val="000000"/>
                </a:highlight>
                <a:latin typeface="Verdana"/>
                <a:ea typeface="Verdana"/>
                <a:cs typeface="Verdana"/>
                <a:sym typeface="Verdana"/>
              </a:rPr>
              <a:t>long-range rocket launcher</a:t>
            </a:r>
            <a:r>
              <a:rPr lang="en">
                <a:solidFill>
                  <a:schemeClr val="dk1"/>
                </a:solidFill>
                <a:highlight>
                  <a:srgbClr val="000000"/>
                </a:highlight>
                <a:latin typeface="Verdana"/>
                <a:ea typeface="Verdana"/>
                <a:cs typeface="Verdana"/>
                <a:sym typeface="Verdana"/>
              </a:rPr>
              <a:t> system Suryastra.</a:t>
            </a:r>
            <a:endParaRPr>
              <a:solidFill>
                <a:schemeClr val="dk1"/>
              </a:solidFill>
              <a:highlight>
                <a:srgbClr val="000000"/>
              </a:highlight>
              <a:latin typeface="Verdana"/>
              <a:ea typeface="Verdana"/>
              <a:cs typeface="Verdana"/>
              <a:sym typeface="Verdana"/>
            </a:endParaRPr>
          </a:p>
        </p:txBody>
      </p:sp>
      <p:pic>
        <p:nvPicPr>
          <p:cNvPr id="287" name="Google Shape;287;p56"/>
          <p:cNvPicPr preferRelativeResize="0"/>
          <p:nvPr/>
        </p:nvPicPr>
        <p:blipFill>
          <a:blip r:embed="rId3">
            <a:alphaModFix/>
          </a:blip>
          <a:stretch>
            <a:fillRect/>
          </a:stretch>
        </p:blipFill>
        <p:spPr>
          <a:xfrm>
            <a:off x="152400" y="152400"/>
            <a:ext cx="4267200" cy="24003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1" name="Shape 291"/>
        <p:cNvGrpSpPr/>
        <p:nvPr/>
      </p:nvGrpSpPr>
      <p:grpSpPr>
        <a:xfrm>
          <a:off x="0" y="0"/>
          <a:ext cx="0" cy="0"/>
          <a:chOff x="0" y="0"/>
          <a:chExt cx="0" cy="0"/>
        </a:xfrm>
      </p:grpSpPr>
      <p:sp>
        <p:nvSpPr>
          <p:cNvPr id="292" name="Google Shape;292;p57"/>
          <p:cNvSpPr txBox="1"/>
          <p:nvPr>
            <p:ph idx="1" type="body"/>
          </p:nvPr>
        </p:nvSpPr>
        <p:spPr>
          <a:xfrm>
            <a:off x="3286975" y="91300"/>
            <a:ext cx="5802900" cy="5001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Suryastra:</a:t>
            </a:r>
            <a:endParaRPr>
              <a:solidFill>
                <a:schemeClr val="dk1"/>
              </a:solidFill>
              <a:highlight>
                <a:srgbClr val="000000"/>
              </a:highlight>
              <a:latin typeface="Verdana"/>
              <a:ea typeface="Verdana"/>
              <a:cs typeface="Verdana"/>
              <a:sym typeface="Verdana"/>
            </a:endParaRPr>
          </a:p>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Suryastra: </a:t>
            </a:r>
            <a:r>
              <a:rPr lang="en">
                <a:solidFill>
                  <a:srgbClr val="FFFF00"/>
                </a:solidFill>
                <a:highlight>
                  <a:srgbClr val="000000"/>
                </a:highlight>
                <a:latin typeface="Verdana"/>
                <a:ea typeface="Verdana"/>
                <a:cs typeface="Verdana"/>
                <a:sym typeface="Verdana"/>
              </a:rPr>
              <a:t>India’s first indigenously developed universal multi-calibre rocket launcher</a:t>
            </a:r>
            <a:endParaRPr>
              <a:solidFill>
                <a:srgbClr val="FFFF00"/>
              </a:solidFill>
              <a:highlight>
                <a:srgbClr val="000000"/>
              </a:highlight>
              <a:latin typeface="Verdana"/>
              <a:ea typeface="Verdana"/>
              <a:cs typeface="Verdana"/>
              <a:sym typeface="Verdana"/>
            </a:endParaRPr>
          </a:p>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Strike Range: Capable of precision </a:t>
            </a:r>
            <a:r>
              <a:rPr lang="en">
                <a:solidFill>
                  <a:srgbClr val="FFFF00"/>
                </a:solidFill>
                <a:highlight>
                  <a:srgbClr val="000000"/>
                </a:highlight>
                <a:latin typeface="Verdana"/>
                <a:ea typeface="Verdana"/>
                <a:cs typeface="Verdana"/>
                <a:sym typeface="Verdana"/>
              </a:rPr>
              <a:t>surface-to-surface strikes up to 300 km</a:t>
            </a:r>
            <a:endParaRPr>
              <a:solidFill>
                <a:srgbClr val="FFFF00"/>
              </a:solidFill>
              <a:highlight>
                <a:srgbClr val="000000"/>
              </a:highlight>
              <a:latin typeface="Verdana"/>
              <a:ea typeface="Verdana"/>
              <a:cs typeface="Verdana"/>
              <a:sym typeface="Verdana"/>
            </a:endParaRPr>
          </a:p>
          <a:p>
            <a:pPr indent="-342900" lvl="0" marL="457200" rtl="0" algn="l">
              <a:spcBef>
                <a:spcPts val="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Multi-Target Capability:</a:t>
            </a:r>
            <a:r>
              <a:rPr lang="en">
                <a:solidFill>
                  <a:schemeClr val="dk1"/>
                </a:solidFill>
                <a:highlight>
                  <a:srgbClr val="000000"/>
                </a:highlight>
                <a:latin typeface="Verdana"/>
                <a:ea typeface="Verdana"/>
                <a:cs typeface="Verdana"/>
                <a:sym typeface="Verdana"/>
              </a:rPr>
              <a:t> Can engage multiple targets simultaneously at different ranges</a:t>
            </a:r>
            <a:endParaRPr>
              <a:solidFill>
                <a:schemeClr val="dk1"/>
              </a:solidFill>
              <a:highlight>
                <a:srgbClr val="000000"/>
              </a:highlight>
              <a:latin typeface="Verdana"/>
              <a:ea typeface="Verdana"/>
              <a:cs typeface="Verdana"/>
              <a:sym typeface="Verdana"/>
            </a:endParaRPr>
          </a:p>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Flexibility: </a:t>
            </a:r>
            <a:r>
              <a:rPr lang="en">
                <a:solidFill>
                  <a:srgbClr val="FFFF00"/>
                </a:solidFill>
                <a:highlight>
                  <a:srgbClr val="000000"/>
                </a:highlight>
                <a:latin typeface="Verdana"/>
                <a:ea typeface="Verdana"/>
                <a:cs typeface="Verdana"/>
                <a:sym typeface="Verdana"/>
              </a:rPr>
              <a:t>Compatible with multiple types</a:t>
            </a:r>
            <a:r>
              <a:rPr lang="en">
                <a:solidFill>
                  <a:schemeClr val="dk1"/>
                </a:solidFill>
                <a:highlight>
                  <a:srgbClr val="000000"/>
                </a:highlight>
                <a:latin typeface="Verdana"/>
                <a:ea typeface="Verdana"/>
                <a:cs typeface="Verdana"/>
                <a:sym typeface="Verdana"/>
              </a:rPr>
              <a:t> of rockets</a:t>
            </a:r>
            <a:endParaRPr>
              <a:solidFill>
                <a:schemeClr val="dk1"/>
              </a:solidFill>
              <a:highlight>
                <a:srgbClr val="000000"/>
              </a:highlight>
              <a:latin typeface="Verdana"/>
              <a:ea typeface="Verdana"/>
              <a:cs typeface="Verdana"/>
              <a:sym typeface="Verdana"/>
            </a:endParaRPr>
          </a:p>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High Accuracy: Achieves </a:t>
            </a:r>
            <a:r>
              <a:rPr lang="en">
                <a:solidFill>
                  <a:srgbClr val="FFFF00"/>
                </a:solidFill>
                <a:highlight>
                  <a:srgbClr val="000000"/>
                </a:highlight>
                <a:latin typeface="Verdana"/>
                <a:ea typeface="Verdana"/>
                <a:cs typeface="Verdana"/>
                <a:sym typeface="Verdana"/>
              </a:rPr>
              <a:t>accuracy of less than 5 meters</a:t>
            </a:r>
            <a:endParaRPr>
              <a:solidFill>
                <a:srgbClr val="FFFF00"/>
              </a:solidFill>
              <a:highlight>
                <a:srgbClr val="000000"/>
              </a:highlight>
              <a:latin typeface="Verdana"/>
              <a:ea typeface="Verdana"/>
              <a:cs typeface="Verdana"/>
              <a:sym typeface="Verdana"/>
            </a:endParaRPr>
          </a:p>
          <a:p>
            <a:pPr indent="-342900" lvl="0" marL="457200" rtl="0" algn="l">
              <a:spcBef>
                <a:spcPts val="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Loitering Munitions:</a:t>
            </a:r>
            <a:r>
              <a:rPr lang="en">
                <a:solidFill>
                  <a:schemeClr val="dk1"/>
                </a:solidFill>
                <a:highlight>
                  <a:srgbClr val="000000"/>
                </a:highlight>
                <a:latin typeface="Verdana"/>
                <a:ea typeface="Verdana"/>
                <a:cs typeface="Verdana"/>
                <a:sym typeface="Verdana"/>
              </a:rPr>
              <a:t> Can launch loitering munitions up to 100 km</a:t>
            </a:r>
            <a:endParaRPr>
              <a:solidFill>
                <a:schemeClr val="dk1"/>
              </a:solidFill>
              <a:highlight>
                <a:srgbClr val="000000"/>
              </a:highlight>
              <a:latin typeface="Verdana"/>
              <a:ea typeface="Verdana"/>
              <a:cs typeface="Verdana"/>
              <a:sym typeface="Verdana"/>
            </a:endParaRPr>
          </a:p>
        </p:txBody>
      </p:sp>
      <p:pic>
        <p:nvPicPr>
          <p:cNvPr id="293" name="Google Shape;293;p57"/>
          <p:cNvPicPr preferRelativeResize="0"/>
          <p:nvPr/>
        </p:nvPicPr>
        <p:blipFill>
          <a:blip r:embed="rId3">
            <a:alphaModFix/>
          </a:blip>
          <a:stretch>
            <a:fillRect/>
          </a:stretch>
        </p:blipFill>
        <p:spPr>
          <a:xfrm>
            <a:off x="152400" y="152400"/>
            <a:ext cx="2982175" cy="198811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7" name="Shape 297"/>
        <p:cNvGrpSpPr/>
        <p:nvPr/>
      </p:nvGrpSpPr>
      <p:grpSpPr>
        <a:xfrm>
          <a:off x="0" y="0"/>
          <a:ext cx="0" cy="0"/>
          <a:chOff x="0" y="0"/>
          <a:chExt cx="0" cy="0"/>
        </a:xfrm>
      </p:grpSpPr>
      <p:sp>
        <p:nvSpPr>
          <p:cNvPr id="298" name="Google Shape;298;p58"/>
          <p:cNvSpPr txBox="1"/>
          <p:nvPr>
            <p:ph idx="1" type="body"/>
          </p:nvPr>
        </p:nvSpPr>
        <p:spPr>
          <a:xfrm>
            <a:off x="4402925" y="162325"/>
            <a:ext cx="44292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ICGS Samudra Pratap:</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ICGS Samudra Pratap, India’s </a:t>
            </a:r>
            <a:r>
              <a:rPr lang="en">
                <a:solidFill>
                  <a:srgbClr val="FFFF00"/>
                </a:solidFill>
                <a:highlight>
                  <a:srgbClr val="000000"/>
                </a:highlight>
                <a:latin typeface="Verdana"/>
                <a:ea typeface="Verdana"/>
                <a:cs typeface="Verdana"/>
                <a:sym typeface="Verdana"/>
              </a:rPr>
              <a:t>first indigenously designed Pollution Control Vessel (PCV),</a:t>
            </a:r>
            <a:r>
              <a:rPr lang="en">
                <a:solidFill>
                  <a:schemeClr val="dk1"/>
                </a:solidFill>
                <a:highlight>
                  <a:srgbClr val="000000"/>
                </a:highlight>
                <a:latin typeface="Verdana"/>
                <a:ea typeface="Verdana"/>
                <a:cs typeface="Verdana"/>
                <a:sym typeface="Verdana"/>
              </a:rPr>
              <a:t> was commissioned in </a:t>
            </a:r>
            <a:r>
              <a:rPr lang="en">
                <a:solidFill>
                  <a:srgbClr val="FFFF00"/>
                </a:solidFill>
                <a:highlight>
                  <a:srgbClr val="000000"/>
                </a:highlight>
                <a:latin typeface="Verdana"/>
                <a:ea typeface="Verdana"/>
                <a:cs typeface="Verdana"/>
                <a:sym typeface="Verdana"/>
              </a:rPr>
              <a:t>Goa</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p:txBody>
      </p:sp>
      <p:pic>
        <p:nvPicPr>
          <p:cNvPr id="299" name="Google Shape;299;p58"/>
          <p:cNvPicPr preferRelativeResize="0"/>
          <p:nvPr/>
        </p:nvPicPr>
        <p:blipFill>
          <a:blip r:embed="rId3">
            <a:alphaModFix/>
          </a:blip>
          <a:stretch>
            <a:fillRect/>
          </a:stretch>
        </p:blipFill>
        <p:spPr>
          <a:xfrm>
            <a:off x="152400" y="152400"/>
            <a:ext cx="3629025" cy="24193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3" name="Shape 303"/>
        <p:cNvGrpSpPr/>
        <p:nvPr/>
      </p:nvGrpSpPr>
      <p:grpSpPr>
        <a:xfrm>
          <a:off x="0" y="0"/>
          <a:ext cx="0" cy="0"/>
          <a:chOff x="0" y="0"/>
          <a:chExt cx="0" cy="0"/>
        </a:xfrm>
      </p:grpSpPr>
      <p:sp>
        <p:nvSpPr>
          <p:cNvPr id="304" name="Google Shape;304;p59"/>
          <p:cNvSpPr txBox="1"/>
          <p:nvPr>
            <p:ph idx="1" type="body"/>
          </p:nvPr>
        </p:nvSpPr>
        <p:spPr>
          <a:xfrm>
            <a:off x="3814500" y="162325"/>
            <a:ext cx="50178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ICGS Samudra Pratap:</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first of two PCVs </a:t>
            </a:r>
            <a:r>
              <a:rPr lang="en">
                <a:solidFill>
                  <a:srgbClr val="FFFF00"/>
                </a:solidFill>
                <a:highlight>
                  <a:srgbClr val="000000"/>
                </a:highlight>
                <a:latin typeface="Verdana"/>
                <a:ea typeface="Verdana"/>
                <a:cs typeface="Verdana"/>
                <a:sym typeface="Verdana"/>
              </a:rPr>
              <a:t>being built by Goa Shipyard Limited (GSL). </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Largest ship in the Indian Coast Guard (ICG)</a:t>
            </a:r>
            <a:r>
              <a:rPr lang="en">
                <a:solidFill>
                  <a:schemeClr val="dk1"/>
                </a:solidFill>
                <a:highlight>
                  <a:srgbClr val="000000"/>
                </a:highlight>
                <a:latin typeface="Verdana"/>
                <a:ea typeface="Verdana"/>
                <a:cs typeface="Verdana"/>
                <a:sym typeface="Verdana"/>
              </a:rPr>
              <a:t> fleet.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equipped with advanced pollution detection systems, dedicated pollution response boats</a:t>
            </a:r>
            <a:r>
              <a:rPr lang="en">
                <a:solidFill>
                  <a:schemeClr val="dk1"/>
                </a:solidFill>
                <a:highlight>
                  <a:srgbClr val="000000"/>
                </a:highlight>
                <a:latin typeface="Verdana"/>
                <a:ea typeface="Verdana"/>
                <a:cs typeface="Verdana"/>
                <a:sym typeface="Verdana"/>
              </a:rPr>
              <a:t>, pollution control laboratory and modern firefighting capabilities.</a:t>
            </a:r>
            <a:endParaRPr>
              <a:solidFill>
                <a:schemeClr val="dk1"/>
              </a:solidFill>
              <a:highlight>
                <a:srgbClr val="000000"/>
              </a:highlight>
              <a:latin typeface="Verdana"/>
              <a:ea typeface="Verdana"/>
              <a:cs typeface="Verdana"/>
              <a:sym typeface="Verdana"/>
            </a:endParaRPr>
          </a:p>
        </p:txBody>
      </p:sp>
      <p:pic>
        <p:nvPicPr>
          <p:cNvPr id="305" name="Google Shape;305;p59"/>
          <p:cNvPicPr preferRelativeResize="0"/>
          <p:nvPr/>
        </p:nvPicPr>
        <p:blipFill>
          <a:blip r:embed="rId3">
            <a:alphaModFix/>
          </a:blip>
          <a:stretch>
            <a:fillRect/>
          </a:stretch>
        </p:blipFill>
        <p:spPr>
          <a:xfrm>
            <a:off x="152400" y="152400"/>
            <a:ext cx="3509700" cy="26322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9" name="Shape 309"/>
        <p:cNvGrpSpPr/>
        <p:nvPr/>
      </p:nvGrpSpPr>
      <p:grpSpPr>
        <a:xfrm>
          <a:off x="0" y="0"/>
          <a:ext cx="0" cy="0"/>
          <a:chOff x="0" y="0"/>
          <a:chExt cx="0" cy="0"/>
        </a:xfrm>
      </p:grpSpPr>
      <p:sp>
        <p:nvSpPr>
          <p:cNvPr id="310" name="Google Shape;310;p60"/>
          <p:cNvSpPr txBox="1"/>
          <p:nvPr>
            <p:ph idx="1" type="body"/>
          </p:nvPr>
        </p:nvSpPr>
        <p:spPr>
          <a:xfrm>
            <a:off x="4707275" y="162325"/>
            <a:ext cx="41250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Sanjha Shakti:</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Recently, </a:t>
            </a:r>
            <a:r>
              <a:rPr lang="en">
                <a:solidFill>
                  <a:srgbClr val="FFFF00"/>
                </a:solidFill>
                <a:highlight>
                  <a:srgbClr val="000000"/>
                </a:highlight>
                <a:latin typeface="Verdana"/>
                <a:ea typeface="Verdana"/>
                <a:cs typeface="Verdana"/>
                <a:sym typeface="Verdana"/>
              </a:rPr>
              <a:t>a joint Military Civil Fusion (MCF) exercise,</a:t>
            </a:r>
            <a:r>
              <a:rPr lang="en">
                <a:solidFill>
                  <a:schemeClr val="dk1"/>
                </a:solidFill>
                <a:highlight>
                  <a:srgbClr val="000000"/>
                </a:highlight>
                <a:latin typeface="Verdana"/>
                <a:ea typeface="Verdana"/>
                <a:cs typeface="Verdana"/>
                <a:sym typeface="Verdana"/>
              </a:rPr>
              <a:t> Sanjha Shakti was successfully conducted in </a:t>
            </a:r>
            <a:r>
              <a:rPr lang="en">
                <a:solidFill>
                  <a:srgbClr val="FFFF00"/>
                </a:solidFill>
                <a:highlight>
                  <a:srgbClr val="000000"/>
                </a:highlight>
                <a:latin typeface="Verdana"/>
                <a:ea typeface="Verdana"/>
                <a:cs typeface="Verdana"/>
                <a:sym typeface="Verdana"/>
              </a:rPr>
              <a:t>Pune.</a:t>
            </a:r>
            <a:endParaRPr>
              <a:solidFill>
                <a:srgbClr val="FFFF00"/>
              </a:solidFill>
              <a:highlight>
                <a:srgbClr val="000000"/>
              </a:highlight>
              <a:latin typeface="Verdana"/>
              <a:ea typeface="Verdana"/>
              <a:cs typeface="Verdana"/>
              <a:sym typeface="Verdana"/>
            </a:endParaRPr>
          </a:p>
        </p:txBody>
      </p:sp>
      <p:pic>
        <p:nvPicPr>
          <p:cNvPr id="311" name="Google Shape;311;p60"/>
          <p:cNvPicPr preferRelativeResize="0"/>
          <p:nvPr/>
        </p:nvPicPr>
        <p:blipFill>
          <a:blip r:embed="rId3">
            <a:alphaModFix/>
          </a:blip>
          <a:stretch>
            <a:fillRect/>
          </a:stretch>
        </p:blipFill>
        <p:spPr>
          <a:xfrm>
            <a:off x="152400" y="152400"/>
            <a:ext cx="4402476" cy="247639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5" name="Shape 315"/>
        <p:cNvGrpSpPr/>
        <p:nvPr/>
      </p:nvGrpSpPr>
      <p:grpSpPr>
        <a:xfrm>
          <a:off x="0" y="0"/>
          <a:ext cx="0" cy="0"/>
          <a:chOff x="0" y="0"/>
          <a:chExt cx="0" cy="0"/>
        </a:xfrm>
      </p:grpSpPr>
      <p:sp>
        <p:nvSpPr>
          <p:cNvPr id="316" name="Google Shape;316;p61"/>
          <p:cNvSpPr txBox="1"/>
          <p:nvPr>
            <p:ph idx="1" type="body"/>
          </p:nvPr>
        </p:nvSpPr>
        <p:spPr>
          <a:xfrm>
            <a:off x="3601475" y="162325"/>
            <a:ext cx="52308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Sanjha Shakti:</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exercise highlighted </a:t>
            </a:r>
            <a:r>
              <a:rPr lang="en">
                <a:solidFill>
                  <a:srgbClr val="FFFF00"/>
                </a:solidFill>
                <a:highlight>
                  <a:srgbClr val="000000"/>
                </a:highlight>
                <a:latin typeface="Verdana"/>
                <a:ea typeface="Verdana"/>
                <a:cs typeface="Verdana"/>
                <a:sym typeface="Verdana"/>
              </a:rPr>
              <a:t>seamless coordination and joint preparedness among civil and military agencies</a:t>
            </a:r>
            <a:r>
              <a:rPr lang="en">
                <a:solidFill>
                  <a:schemeClr val="dk1"/>
                </a:solidFill>
                <a:highlight>
                  <a:srgbClr val="000000"/>
                </a:highlight>
                <a:latin typeface="Verdana"/>
                <a:ea typeface="Verdana"/>
                <a:cs typeface="Verdana"/>
                <a:sym typeface="Verdana"/>
              </a:rPr>
              <a:t> to address complex security challenges and emergency situations.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Indian Army and 16 key civilian agencies including Maharashtra Police</a:t>
            </a:r>
            <a:r>
              <a:rPr lang="en">
                <a:solidFill>
                  <a:schemeClr val="dk1"/>
                </a:solidFill>
                <a:highlight>
                  <a:srgbClr val="000000"/>
                </a:highlight>
                <a:latin typeface="Verdana"/>
                <a:ea typeface="Verdana"/>
                <a:cs typeface="Verdana"/>
                <a:sym typeface="Verdana"/>
              </a:rPr>
              <a:t>, Force One and Fire Fighting Departments participated in the exercise.</a:t>
            </a:r>
            <a:endParaRPr>
              <a:solidFill>
                <a:schemeClr val="dk1"/>
              </a:solidFill>
              <a:highlight>
                <a:srgbClr val="000000"/>
              </a:highlight>
              <a:latin typeface="Verdana"/>
              <a:ea typeface="Verdana"/>
              <a:cs typeface="Verdana"/>
              <a:sym typeface="Verdana"/>
            </a:endParaRPr>
          </a:p>
        </p:txBody>
      </p:sp>
      <p:pic>
        <p:nvPicPr>
          <p:cNvPr id="317" name="Google Shape;317;p61"/>
          <p:cNvPicPr preferRelativeResize="0"/>
          <p:nvPr/>
        </p:nvPicPr>
        <p:blipFill>
          <a:blip r:embed="rId3">
            <a:alphaModFix/>
          </a:blip>
          <a:stretch>
            <a:fillRect/>
          </a:stretch>
        </p:blipFill>
        <p:spPr>
          <a:xfrm>
            <a:off x="152400" y="152400"/>
            <a:ext cx="3296675" cy="18543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4" name="Shape 74"/>
        <p:cNvGrpSpPr/>
        <p:nvPr/>
      </p:nvGrpSpPr>
      <p:grpSpPr>
        <a:xfrm>
          <a:off x="0" y="0"/>
          <a:ext cx="0" cy="0"/>
          <a:chOff x="0" y="0"/>
          <a:chExt cx="0" cy="0"/>
        </a:xfrm>
      </p:grpSpPr>
      <p:sp>
        <p:nvSpPr>
          <p:cNvPr id="75" name="Google Shape;75;p17"/>
          <p:cNvSpPr txBox="1"/>
          <p:nvPr>
            <p:ph idx="1" type="body"/>
          </p:nvPr>
        </p:nvSpPr>
        <p:spPr>
          <a:xfrm>
            <a:off x="3073950" y="91300"/>
            <a:ext cx="5951100" cy="4981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Census 2027:</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Census of India 2027 will be</a:t>
            </a:r>
            <a:r>
              <a:rPr lang="en">
                <a:solidFill>
                  <a:srgbClr val="FFFF00"/>
                </a:solidFill>
                <a:highlight>
                  <a:srgbClr val="000000"/>
                </a:highlight>
                <a:latin typeface="Verdana"/>
                <a:ea typeface="Verdana"/>
                <a:cs typeface="Verdana"/>
                <a:sym typeface="Verdana"/>
              </a:rPr>
              <a:t> India’s 16th census, conducted in two phases</a:t>
            </a:r>
            <a:r>
              <a:rPr lang="en">
                <a:solidFill>
                  <a:schemeClr val="dk1"/>
                </a:solidFill>
                <a:highlight>
                  <a:srgbClr val="000000"/>
                </a:highlight>
                <a:latin typeface="Verdana"/>
                <a:ea typeface="Verdana"/>
                <a:cs typeface="Verdana"/>
                <a:sym typeface="Verdana"/>
              </a:rPr>
              <a:t>—housing census (2026) and population enumeration (2027).</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Houselisting and Housing Census will take place </a:t>
            </a:r>
            <a:r>
              <a:rPr lang="en">
                <a:solidFill>
                  <a:srgbClr val="FFFF00"/>
                </a:solidFill>
                <a:highlight>
                  <a:srgbClr val="000000"/>
                </a:highlight>
                <a:latin typeface="Verdana"/>
                <a:ea typeface="Verdana"/>
                <a:cs typeface="Verdana"/>
                <a:sym typeface="Verdana"/>
              </a:rPr>
              <a:t>from April to September 2026, </a:t>
            </a:r>
            <a:r>
              <a:rPr lang="en">
                <a:solidFill>
                  <a:schemeClr val="dk1"/>
                </a:solidFill>
                <a:highlight>
                  <a:srgbClr val="000000"/>
                </a:highlight>
                <a:latin typeface="Verdana"/>
                <a:ea typeface="Verdana"/>
                <a:cs typeface="Verdana"/>
                <a:sym typeface="Verdana"/>
              </a:rPr>
              <a:t>followed by population enumeration in February 2027.</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Hilly and difficult regions like Jammu and Kashmir, Ladakh, Himachal Pradesh, and Uttarakhand will begin enumeration earlier from September 2026.</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21" name="Shape 321"/>
        <p:cNvGrpSpPr/>
        <p:nvPr/>
      </p:nvGrpSpPr>
      <p:grpSpPr>
        <a:xfrm>
          <a:off x="0" y="0"/>
          <a:ext cx="0" cy="0"/>
          <a:chOff x="0" y="0"/>
          <a:chExt cx="0" cy="0"/>
        </a:xfrm>
      </p:grpSpPr>
      <p:sp>
        <p:nvSpPr>
          <p:cNvPr id="322" name="Google Shape;322;p62"/>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26" name="Shape 326"/>
        <p:cNvGrpSpPr/>
        <p:nvPr/>
      </p:nvGrpSpPr>
      <p:grpSpPr>
        <a:xfrm>
          <a:off x="0" y="0"/>
          <a:ext cx="0" cy="0"/>
          <a:chOff x="0" y="0"/>
          <a:chExt cx="0" cy="0"/>
        </a:xfrm>
      </p:grpSpPr>
      <p:sp>
        <p:nvSpPr>
          <p:cNvPr id="327" name="Google Shape;327;p63"/>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highlight>
                  <a:srgbClr val="000000"/>
                </a:highlight>
                <a:latin typeface="Verdana"/>
                <a:ea typeface="Verdana"/>
                <a:cs typeface="Verdana"/>
                <a:sym typeface="Verdana"/>
              </a:rPr>
              <a:t>Environment and Disaster Management:</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1" name="Shape 331"/>
        <p:cNvGrpSpPr/>
        <p:nvPr/>
      </p:nvGrpSpPr>
      <p:grpSpPr>
        <a:xfrm>
          <a:off x="0" y="0"/>
          <a:ext cx="0" cy="0"/>
          <a:chOff x="0" y="0"/>
          <a:chExt cx="0" cy="0"/>
        </a:xfrm>
      </p:grpSpPr>
      <p:sp>
        <p:nvSpPr>
          <p:cNvPr id="332" name="Google Shape;332;p64"/>
          <p:cNvSpPr txBox="1"/>
          <p:nvPr>
            <p:ph idx="1" type="body"/>
          </p:nvPr>
        </p:nvSpPr>
        <p:spPr>
          <a:xfrm>
            <a:off x="4017400" y="162325"/>
            <a:ext cx="48150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Great Nicobar project:</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With some sections of the </a:t>
            </a:r>
            <a:r>
              <a:rPr lang="en">
                <a:solidFill>
                  <a:srgbClr val="FFFF00"/>
                </a:solidFill>
                <a:highlight>
                  <a:srgbClr val="000000"/>
                </a:highlight>
                <a:latin typeface="Verdana"/>
                <a:ea typeface="Verdana"/>
                <a:cs typeface="Verdana"/>
                <a:sym typeface="Verdana"/>
              </a:rPr>
              <a:t>₹92,000-crore Great Nicobar Island mega-infrastructure project “nearing approval”,</a:t>
            </a:r>
            <a:r>
              <a:rPr lang="en">
                <a:solidFill>
                  <a:schemeClr val="dk1"/>
                </a:solidFill>
                <a:highlight>
                  <a:srgbClr val="000000"/>
                </a:highlight>
                <a:latin typeface="Verdana"/>
                <a:ea typeface="Verdana"/>
                <a:cs typeface="Verdana"/>
                <a:sym typeface="Verdana"/>
              </a:rPr>
              <a:t> members of the Tribal Council in Little and Great Nicobar on Thursday alleged that they are being pressured by the district administration to “surrender our ancestral lands” to make way for the project.</a:t>
            </a:r>
            <a:endParaRPr>
              <a:solidFill>
                <a:schemeClr val="dk1"/>
              </a:solidFill>
              <a:highlight>
                <a:srgbClr val="000000"/>
              </a:highlight>
              <a:latin typeface="Verdana"/>
              <a:ea typeface="Verdana"/>
              <a:cs typeface="Verdana"/>
              <a:sym typeface="Verdana"/>
            </a:endParaRPr>
          </a:p>
        </p:txBody>
      </p:sp>
      <p:pic>
        <p:nvPicPr>
          <p:cNvPr id="333" name="Google Shape;333;p64"/>
          <p:cNvPicPr preferRelativeResize="0"/>
          <p:nvPr/>
        </p:nvPicPr>
        <p:blipFill>
          <a:blip r:embed="rId3">
            <a:alphaModFix/>
          </a:blip>
          <a:stretch>
            <a:fillRect/>
          </a:stretch>
        </p:blipFill>
        <p:spPr>
          <a:xfrm>
            <a:off x="152400" y="152400"/>
            <a:ext cx="3514100" cy="19679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7" name="Shape 337"/>
        <p:cNvGrpSpPr/>
        <p:nvPr/>
      </p:nvGrpSpPr>
      <p:grpSpPr>
        <a:xfrm>
          <a:off x="0" y="0"/>
          <a:ext cx="0" cy="0"/>
          <a:chOff x="0" y="0"/>
          <a:chExt cx="0" cy="0"/>
        </a:xfrm>
      </p:grpSpPr>
      <p:sp>
        <p:nvSpPr>
          <p:cNvPr id="338" name="Google Shape;338;p65"/>
          <p:cNvSpPr txBox="1"/>
          <p:nvPr>
            <p:ph idx="1" type="body"/>
          </p:nvPr>
        </p:nvSpPr>
        <p:spPr>
          <a:xfrm>
            <a:off x="3345575" y="139050"/>
            <a:ext cx="5486400" cy="4865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More about: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Tribal Councils in Andaman &amp; Nicobar Islands are statutory bodies</a:t>
            </a:r>
            <a:r>
              <a:rPr lang="en">
                <a:solidFill>
                  <a:schemeClr val="dk1"/>
                </a:solidFill>
                <a:highlight>
                  <a:srgbClr val="000000"/>
                </a:highlight>
                <a:latin typeface="Verdana"/>
                <a:ea typeface="Verdana"/>
                <a:cs typeface="Verdana"/>
                <a:sym typeface="Verdana"/>
              </a:rPr>
              <a:t> under the 2009 Regulation with </a:t>
            </a:r>
            <a:r>
              <a:rPr lang="en">
                <a:solidFill>
                  <a:srgbClr val="FFFF00"/>
                </a:solidFill>
                <a:highlight>
                  <a:srgbClr val="000000"/>
                </a:highlight>
                <a:latin typeface="Verdana"/>
                <a:ea typeface="Verdana"/>
                <a:cs typeface="Verdana"/>
                <a:sym typeface="Verdana"/>
              </a:rPr>
              <a:t>only advisory and limited executive powers</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Unlike Sixth Schedule Autonomous Councils,</a:t>
            </a:r>
            <a:r>
              <a:rPr lang="en">
                <a:solidFill>
                  <a:schemeClr val="dk1"/>
                </a:solidFill>
                <a:highlight>
                  <a:srgbClr val="000000"/>
                </a:highlight>
                <a:latin typeface="Verdana"/>
                <a:ea typeface="Verdana"/>
                <a:cs typeface="Verdana"/>
                <a:sym typeface="Verdana"/>
              </a:rPr>
              <a:t> they do not have legislative or judicial powers or significant autonomy.</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2" name="Shape 342"/>
        <p:cNvGrpSpPr/>
        <p:nvPr/>
      </p:nvGrpSpPr>
      <p:grpSpPr>
        <a:xfrm>
          <a:off x="0" y="0"/>
          <a:ext cx="0" cy="0"/>
          <a:chOff x="0" y="0"/>
          <a:chExt cx="0" cy="0"/>
        </a:xfrm>
      </p:grpSpPr>
      <p:sp>
        <p:nvSpPr>
          <p:cNvPr id="343" name="Google Shape;343;p66"/>
          <p:cNvSpPr txBox="1"/>
          <p:nvPr>
            <p:ph idx="1" type="body"/>
          </p:nvPr>
        </p:nvSpPr>
        <p:spPr>
          <a:xfrm>
            <a:off x="3623625" y="139025"/>
            <a:ext cx="5356800" cy="48654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A&amp;N administration argues FRA is unnecessary as tribal rights are already protected</a:t>
            </a:r>
            <a:r>
              <a:rPr lang="en">
                <a:solidFill>
                  <a:schemeClr val="dk1"/>
                </a:solidFill>
                <a:highlight>
                  <a:srgbClr val="000000"/>
                </a:highlight>
                <a:latin typeface="Verdana"/>
                <a:ea typeface="Verdana"/>
                <a:cs typeface="Verdana"/>
                <a:sym typeface="Verdana"/>
              </a:rPr>
              <a:t> under the Protection of Aboriginal Tribes Act, 1956.</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PAT, 1956 allows unilateral diversion of forest land by the administration, </a:t>
            </a:r>
            <a:r>
              <a:rPr lang="en">
                <a:solidFill>
                  <a:schemeClr val="dk1"/>
                </a:solidFill>
                <a:highlight>
                  <a:srgbClr val="000000"/>
                </a:highlight>
                <a:latin typeface="Verdana"/>
                <a:ea typeface="Verdana"/>
                <a:cs typeface="Verdana"/>
                <a:sym typeface="Verdana"/>
              </a:rPr>
              <a:t>whereas </a:t>
            </a:r>
            <a:r>
              <a:rPr lang="en">
                <a:solidFill>
                  <a:srgbClr val="FFFF00"/>
                </a:solidFill>
                <a:highlight>
                  <a:srgbClr val="000000"/>
                </a:highlight>
                <a:latin typeface="Verdana"/>
                <a:ea typeface="Verdana"/>
                <a:cs typeface="Verdana"/>
                <a:sym typeface="Verdana"/>
              </a:rPr>
              <a:t>FRA requires Gram Sabha consent</a:t>
            </a:r>
            <a:r>
              <a:rPr lang="en">
                <a:solidFill>
                  <a:schemeClr val="dk1"/>
                </a:solidFill>
                <a:highlight>
                  <a:srgbClr val="000000"/>
                </a:highlight>
                <a:latin typeface="Verdana"/>
                <a:ea typeface="Verdana"/>
                <a:cs typeface="Verdana"/>
                <a:sym typeface="Verdana"/>
              </a:rPr>
              <a:t> after recognition of rights.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7" name="Shape 347"/>
        <p:cNvGrpSpPr/>
        <p:nvPr/>
      </p:nvGrpSpPr>
      <p:grpSpPr>
        <a:xfrm>
          <a:off x="0" y="0"/>
          <a:ext cx="0" cy="0"/>
          <a:chOff x="0" y="0"/>
          <a:chExt cx="0" cy="0"/>
        </a:xfrm>
      </p:grpSpPr>
      <p:sp>
        <p:nvSpPr>
          <p:cNvPr id="348" name="Google Shape;348;p67"/>
          <p:cNvSpPr txBox="1"/>
          <p:nvPr>
            <p:ph idx="1" type="body"/>
          </p:nvPr>
        </p:nvSpPr>
        <p:spPr>
          <a:xfrm>
            <a:off x="3623625" y="139025"/>
            <a:ext cx="5468100" cy="4865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Great Nicobar Island Project: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Great Nicobar Island Project </a:t>
            </a:r>
            <a:r>
              <a:rPr lang="en">
                <a:solidFill>
                  <a:srgbClr val="FFFF00"/>
                </a:solidFill>
                <a:highlight>
                  <a:srgbClr val="000000"/>
                </a:highlight>
                <a:latin typeface="Verdana"/>
                <a:ea typeface="Verdana"/>
                <a:cs typeface="Verdana"/>
                <a:sym typeface="Verdana"/>
              </a:rPr>
              <a:t>is a major Greenfield infrastructure initiative </a:t>
            </a:r>
            <a:r>
              <a:rPr lang="en">
                <a:solidFill>
                  <a:schemeClr val="dk1"/>
                </a:solidFill>
                <a:highlight>
                  <a:srgbClr val="000000"/>
                </a:highlight>
                <a:latin typeface="Verdana"/>
                <a:ea typeface="Verdana"/>
                <a:cs typeface="Verdana"/>
                <a:sym typeface="Verdana"/>
              </a:rPr>
              <a:t>conceptualised by NITI Aayog and approved in 2021.</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ANIIDCO is the nodal agency responsible </a:t>
            </a:r>
            <a:r>
              <a:rPr lang="en">
                <a:solidFill>
                  <a:schemeClr val="dk1"/>
                </a:solidFill>
                <a:highlight>
                  <a:srgbClr val="000000"/>
                </a:highlight>
                <a:latin typeface="Verdana"/>
                <a:ea typeface="Verdana"/>
                <a:cs typeface="Verdana"/>
                <a:sym typeface="Verdana"/>
              </a:rPr>
              <a:t>for implementing the project.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Key components include a</a:t>
            </a:r>
            <a:r>
              <a:rPr lang="en">
                <a:solidFill>
                  <a:schemeClr val="dk1"/>
                </a:solidFill>
                <a:highlight>
                  <a:srgbClr val="000000"/>
                </a:highlight>
                <a:latin typeface="Verdana"/>
                <a:ea typeface="Verdana"/>
                <a:cs typeface="Verdana"/>
                <a:sym typeface="Verdana"/>
              </a:rPr>
              <a:t> deep-sea international transshipment port at Galathea Bay (overseen by MoPSW), a Greenfield international airport, a </a:t>
            </a:r>
            <a:r>
              <a:rPr lang="en">
                <a:solidFill>
                  <a:srgbClr val="FFFF00"/>
                </a:solidFill>
                <a:highlight>
                  <a:srgbClr val="000000"/>
                </a:highlight>
                <a:latin typeface="Verdana"/>
                <a:ea typeface="Verdana"/>
                <a:cs typeface="Verdana"/>
                <a:sym typeface="Verdana"/>
              </a:rPr>
              <a:t>450 MW power plant</a:t>
            </a:r>
            <a:r>
              <a:rPr lang="en">
                <a:solidFill>
                  <a:schemeClr val="dk1"/>
                </a:solidFill>
                <a:highlight>
                  <a:srgbClr val="000000"/>
                </a:highlight>
                <a:latin typeface="Verdana"/>
                <a:ea typeface="Verdana"/>
                <a:cs typeface="Verdana"/>
                <a:sym typeface="Verdana"/>
              </a:rPr>
              <a:t>, and a modern township.</a:t>
            </a:r>
            <a:endParaRPr>
              <a:solidFill>
                <a:schemeClr val="dk1"/>
              </a:solidFill>
              <a:highlight>
                <a:srgbClr val="000000"/>
              </a:highlight>
              <a:latin typeface="Verdana"/>
              <a:ea typeface="Verdana"/>
              <a:cs typeface="Verdana"/>
              <a:sym typeface="Verdana"/>
            </a:endParaRPr>
          </a:p>
        </p:txBody>
      </p:sp>
      <p:pic>
        <p:nvPicPr>
          <p:cNvPr id="349" name="Google Shape;349;p67" title="Screenshot 2026-04-17 at 5.07.45 PM.png"/>
          <p:cNvPicPr preferRelativeResize="0"/>
          <p:nvPr/>
        </p:nvPicPr>
        <p:blipFill>
          <a:blip r:embed="rId3">
            <a:alphaModFix/>
          </a:blip>
          <a:stretch>
            <a:fillRect/>
          </a:stretch>
        </p:blipFill>
        <p:spPr>
          <a:xfrm>
            <a:off x="152400" y="152400"/>
            <a:ext cx="3318824" cy="454053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53" name="Shape 353"/>
        <p:cNvGrpSpPr/>
        <p:nvPr/>
      </p:nvGrpSpPr>
      <p:grpSpPr>
        <a:xfrm>
          <a:off x="0" y="0"/>
          <a:ext cx="0" cy="0"/>
          <a:chOff x="0" y="0"/>
          <a:chExt cx="0" cy="0"/>
        </a:xfrm>
      </p:grpSpPr>
      <p:sp>
        <p:nvSpPr>
          <p:cNvPr id="354" name="Google Shape;354;p68"/>
          <p:cNvSpPr txBox="1"/>
          <p:nvPr>
            <p:ph idx="1" type="body"/>
          </p:nvPr>
        </p:nvSpPr>
        <p:spPr>
          <a:xfrm>
            <a:off x="3185525" y="162325"/>
            <a:ext cx="56469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FFFF"/>
                </a:solidFill>
                <a:highlight>
                  <a:srgbClr val="000000"/>
                </a:highlight>
                <a:latin typeface="Verdana"/>
                <a:ea typeface="Verdana"/>
                <a:cs typeface="Verdana"/>
                <a:sym typeface="Verdana"/>
              </a:rPr>
              <a:t>Graded Response Action Plan (GRAP):</a:t>
            </a:r>
            <a:endParaRPr>
              <a:solidFill>
                <a:srgbClr val="00FFFF"/>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The Sub-Committee on the Graded Response Action Plan (GRAP) of the </a:t>
            </a:r>
            <a:r>
              <a:rPr lang="en">
                <a:solidFill>
                  <a:srgbClr val="FFFF00"/>
                </a:solidFill>
                <a:highlight>
                  <a:srgbClr val="000000"/>
                </a:highlight>
                <a:latin typeface="Verdana"/>
                <a:ea typeface="Verdana"/>
                <a:cs typeface="Verdana"/>
                <a:sym typeface="Verdana"/>
              </a:rPr>
              <a:t>Commission for Air Quality Management (CAQM) revoked all Stage III actions across Delhi-NCR </a:t>
            </a:r>
            <a:r>
              <a:rPr lang="en">
                <a:solidFill>
                  <a:schemeClr val="dk1"/>
                </a:solidFill>
                <a:highlight>
                  <a:srgbClr val="000000"/>
                </a:highlight>
                <a:latin typeface="Verdana"/>
                <a:ea typeface="Verdana"/>
                <a:cs typeface="Verdana"/>
                <a:sym typeface="Verdana"/>
              </a:rPr>
              <a:t>with immediate effect on 22.01.2026, in view of the improvement in air quality and forecast trends.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58" name="Shape 358"/>
        <p:cNvGrpSpPr/>
        <p:nvPr/>
      </p:nvGrpSpPr>
      <p:grpSpPr>
        <a:xfrm>
          <a:off x="0" y="0"/>
          <a:ext cx="0" cy="0"/>
          <a:chOff x="0" y="0"/>
          <a:chExt cx="0" cy="0"/>
        </a:xfrm>
      </p:grpSpPr>
      <p:sp>
        <p:nvSpPr>
          <p:cNvPr id="359" name="Google Shape;359;p69"/>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360" name="Google Shape;360;p69"/>
          <p:cNvPicPr preferRelativeResize="0"/>
          <p:nvPr/>
        </p:nvPicPr>
        <p:blipFill>
          <a:blip r:embed="rId3">
            <a:alphaModFix/>
          </a:blip>
          <a:stretch>
            <a:fillRect/>
          </a:stretch>
        </p:blipFill>
        <p:spPr>
          <a:xfrm>
            <a:off x="152400" y="152400"/>
            <a:ext cx="8825379" cy="48087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64" name="Shape 364"/>
        <p:cNvGrpSpPr/>
        <p:nvPr/>
      </p:nvGrpSpPr>
      <p:grpSpPr>
        <a:xfrm>
          <a:off x="0" y="0"/>
          <a:ext cx="0" cy="0"/>
          <a:chOff x="0" y="0"/>
          <a:chExt cx="0" cy="0"/>
        </a:xfrm>
      </p:grpSpPr>
      <p:sp>
        <p:nvSpPr>
          <p:cNvPr id="365" name="Google Shape;365;p70"/>
          <p:cNvSpPr txBox="1"/>
          <p:nvPr>
            <p:ph idx="1" type="body"/>
          </p:nvPr>
        </p:nvSpPr>
        <p:spPr>
          <a:xfrm>
            <a:off x="2820300" y="162325"/>
            <a:ext cx="60120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Graded Response Action Plan (GRAP):</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Graded Response Action Plan (GRAP) is a </a:t>
            </a:r>
            <a:r>
              <a:rPr lang="en">
                <a:solidFill>
                  <a:srgbClr val="FFFF00"/>
                </a:solidFill>
                <a:highlight>
                  <a:srgbClr val="000000"/>
                </a:highlight>
                <a:latin typeface="Verdana"/>
                <a:ea typeface="Verdana"/>
                <a:cs typeface="Verdana"/>
                <a:sym typeface="Verdana"/>
              </a:rPr>
              <a:t>pollution-control mechanism implemented in the Delhi–NCR region.</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was formulated under the directions of the Supreme Court in </a:t>
            </a:r>
            <a:r>
              <a:rPr lang="en">
                <a:solidFill>
                  <a:srgbClr val="FFFF00"/>
                </a:solidFill>
                <a:highlight>
                  <a:srgbClr val="000000"/>
                </a:highlight>
                <a:latin typeface="Verdana"/>
                <a:ea typeface="Verdana"/>
                <a:cs typeface="Verdana"/>
                <a:sym typeface="Verdana"/>
              </a:rPr>
              <a:t>M.C. Mehta v. Union of India (2016).</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GRAP was officially </a:t>
            </a:r>
            <a:r>
              <a:rPr lang="en">
                <a:solidFill>
                  <a:srgbClr val="FFFF00"/>
                </a:solidFill>
                <a:highlight>
                  <a:srgbClr val="000000"/>
                </a:highlight>
                <a:latin typeface="Verdana"/>
                <a:ea typeface="Verdana"/>
                <a:cs typeface="Verdana"/>
                <a:sym typeface="Verdana"/>
              </a:rPr>
              <a:t>notified in 2017</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implemented by the </a:t>
            </a:r>
            <a:r>
              <a:rPr lang="en">
                <a:solidFill>
                  <a:srgbClr val="FFFF00"/>
                </a:solidFill>
                <a:highlight>
                  <a:srgbClr val="000000"/>
                </a:highlight>
                <a:latin typeface="Verdana"/>
                <a:ea typeface="Verdana"/>
                <a:cs typeface="Verdana"/>
                <a:sym typeface="Verdana"/>
              </a:rPr>
              <a:t>Commission for Air Quality Management (CAQM).</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69" name="Shape 369"/>
        <p:cNvGrpSpPr/>
        <p:nvPr/>
      </p:nvGrpSpPr>
      <p:grpSpPr>
        <a:xfrm>
          <a:off x="0" y="0"/>
          <a:ext cx="0" cy="0"/>
          <a:chOff x="0" y="0"/>
          <a:chExt cx="0" cy="0"/>
        </a:xfrm>
      </p:grpSpPr>
      <p:sp>
        <p:nvSpPr>
          <p:cNvPr id="370" name="Google Shape;370;p71"/>
          <p:cNvSpPr txBox="1"/>
          <p:nvPr>
            <p:ph idx="1" type="body"/>
          </p:nvPr>
        </p:nvSpPr>
        <p:spPr>
          <a:xfrm>
            <a:off x="2942050" y="162325"/>
            <a:ext cx="58902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Implementation is carried out in </a:t>
            </a:r>
            <a:r>
              <a:rPr lang="en">
                <a:solidFill>
                  <a:srgbClr val="FFFF00"/>
                </a:solidFill>
                <a:highlight>
                  <a:srgbClr val="000000"/>
                </a:highlight>
                <a:latin typeface="Verdana"/>
                <a:ea typeface="Verdana"/>
                <a:cs typeface="Verdana"/>
                <a:sym typeface="Verdana"/>
              </a:rPr>
              <a:t>coordination with MoEFCC</a:t>
            </a:r>
            <a:r>
              <a:rPr lang="en">
                <a:solidFill>
                  <a:schemeClr val="dk1"/>
                </a:solidFill>
                <a:highlight>
                  <a:srgbClr val="000000"/>
                </a:highlight>
                <a:latin typeface="Verdana"/>
                <a:ea typeface="Verdana"/>
                <a:cs typeface="Verdana"/>
                <a:sym typeface="Verdana"/>
              </a:rPr>
              <a:t> and concerned state governments.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GRAP </a:t>
            </a:r>
            <a:r>
              <a:rPr lang="en">
                <a:solidFill>
                  <a:srgbClr val="FFFF00"/>
                </a:solidFill>
                <a:highlight>
                  <a:srgbClr val="000000"/>
                </a:highlight>
                <a:latin typeface="Verdana"/>
                <a:ea typeface="Verdana"/>
                <a:cs typeface="Verdana"/>
                <a:sym typeface="Verdana"/>
              </a:rPr>
              <a:t>classifies pollution-control actions </a:t>
            </a:r>
            <a:r>
              <a:rPr lang="en">
                <a:solidFill>
                  <a:schemeClr val="dk1"/>
                </a:solidFill>
                <a:highlight>
                  <a:srgbClr val="000000"/>
                </a:highlight>
                <a:latin typeface="Verdana"/>
                <a:ea typeface="Verdana"/>
                <a:cs typeface="Verdana"/>
                <a:sym typeface="Verdana"/>
              </a:rPr>
              <a:t>into four stages based on AQI levels.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provides a </a:t>
            </a:r>
            <a:r>
              <a:rPr lang="en">
                <a:solidFill>
                  <a:srgbClr val="FFFF00"/>
                </a:solidFill>
                <a:highlight>
                  <a:srgbClr val="000000"/>
                </a:highlight>
                <a:latin typeface="Verdana"/>
                <a:ea typeface="Verdana"/>
                <a:cs typeface="Verdana"/>
                <a:sym typeface="Verdana"/>
              </a:rPr>
              <a:t>graded, coordinated, and time-bound response</a:t>
            </a:r>
            <a:r>
              <a:rPr lang="en">
                <a:solidFill>
                  <a:schemeClr val="dk1"/>
                </a:solidFill>
                <a:highlight>
                  <a:srgbClr val="000000"/>
                </a:highlight>
                <a:latin typeface="Verdana"/>
                <a:ea typeface="Verdana"/>
                <a:cs typeface="Verdana"/>
                <a:sym typeface="Verdana"/>
              </a:rPr>
              <a:t> to air pollution.</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Stricter measures are automatically triggered as air quality deteriorates.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objective is to prevent air quality from reaching hazardous levels.</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9" name="Shape 79"/>
        <p:cNvGrpSpPr/>
        <p:nvPr/>
      </p:nvGrpSpPr>
      <p:grpSpPr>
        <a:xfrm>
          <a:off x="0" y="0"/>
          <a:ext cx="0" cy="0"/>
          <a:chOff x="0" y="0"/>
          <a:chExt cx="0" cy="0"/>
        </a:xfrm>
      </p:grpSpPr>
      <p:sp>
        <p:nvSpPr>
          <p:cNvPr id="80" name="Google Shape;80;p18"/>
          <p:cNvSpPr txBox="1"/>
          <p:nvPr>
            <p:ph idx="1" type="body"/>
          </p:nvPr>
        </p:nvSpPr>
        <p:spPr>
          <a:xfrm>
            <a:off x="3185525" y="162325"/>
            <a:ext cx="56469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census was </a:t>
            </a:r>
            <a:r>
              <a:rPr lang="en">
                <a:solidFill>
                  <a:srgbClr val="FFFF00"/>
                </a:solidFill>
                <a:highlight>
                  <a:srgbClr val="000000"/>
                </a:highlight>
                <a:latin typeface="Verdana"/>
                <a:ea typeface="Verdana"/>
                <a:cs typeface="Verdana"/>
                <a:sym typeface="Verdana"/>
              </a:rPr>
              <a:t>originally scheduled for 2021</a:t>
            </a:r>
            <a:r>
              <a:rPr lang="en">
                <a:solidFill>
                  <a:schemeClr val="dk1"/>
                </a:solidFill>
                <a:highlight>
                  <a:srgbClr val="000000"/>
                </a:highlight>
                <a:latin typeface="Verdana"/>
                <a:ea typeface="Verdana"/>
                <a:cs typeface="Verdana"/>
                <a:sym typeface="Verdana"/>
              </a:rPr>
              <a:t> but was delayed due to COVID-19, boundary issues, and the 2024 general elections.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2027 Census will include caste enumeration for the first time since 1931</a:t>
            </a:r>
            <a:r>
              <a:rPr lang="en">
                <a:solidFill>
                  <a:schemeClr val="dk1"/>
                </a:solidFill>
                <a:highlight>
                  <a:srgbClr val="000000"/>
                </a:highlight>
                <a:latin typeface="Verdana"/>
                <a:ea typeface="Verdana"/>
                <a:cs typeface="Verdana"/>
                <a:sym typeface="Verdana"/>
              </a:rPr>
              <a:t>, marking a major policy shift.</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will be </a:t>
            </a:r>
            <a:r>
              <a:rPr lang="en">
                <a:solidFill>
                  <a:srgbClr val="FFFF00"/>
                </a:solidFill>
                <a:highlight>
                  <a:srgbClr val="000000"/>
                </a:highlight>
                <a:latin typeface="Verdana"/>
                <a:ea typeface="Verdana"/>
                <a:cs typeface="Verdana"/>
                <a:sym typeface="Verdana"/>
              </a:rPr>
              <a:t>conducted digitally using a mobile application in 16 languages</a:t>
            </a:r>
            <a:r>
              <a:rPr lang="en">
                <a:solidFill>
                  <a:schemeClr val="dk1"/>
                </a:solidFill>
                <a:highlight>
                  <a:srgbClr val="000000"/>
                </a:highlight>
                <a:latin typeface="Verdana"/>
                <a:ea typeface="Verdana"/>
                <a:cs typeface="Verdana"/>
                <a:sym typeface="Verdana"/>
              </a:rPr>
              <a:t> to improve efficiency and accuracy.</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Union Budget 2021 allocated ₹37.68 billion for census operations</a:t>
            </a:r>
            <a:r>
              <a:rPr lang="en">
                <a:solidFill>
                  <a:schemeClr val="dk1"/>
                </a:solidFill>
                <a:highlight>
                  <a:srgbClr val="000000"/>
                </a:highlight>
                <a:latin typeface="Verdana"/>
                <a:ea typeface="Verdana"/>
                <a:cs typeface="Verdana"/>
                <a:sym typeface="Verdana"/>
              </a:rPr>
              <a:t>, though utilisation was delayed.</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4" name="Shape 374"/>
        <p:cNvGrpSpPr/>
        <p:nvPr/>
      </p:nvGrpSpPr>
      <p:grpSpPr>
        <a:xfrm>
          <a:off x="0" y="0"/>
          <a:ext cx="0" cy="0"/>
          <a:chOff x="0" y="0"/>
          <a:chExt cx="0" cy="0"/>
        </a:xfrm>
      </p:grpSpPr>
      <p:sp>
        <p:nvSpPr>
          <p:cNvPr id="375" name="Google Shape;375;p72"/>
          <p:cNvSpPr txBox="1"/>
          <p:nvPr>
            <p:ph idx="1" type="body"/>
          </p:nvPr>
        </p:nvSpPr>
        <p:spPr>
          <a:xfrm>
            <a:off x="3307250" y="162325"/>
            <a:ext cx="55251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FFFF"/>
                </a:solidFill>
                <a:highlight>
                  <a:srgbClr val="000000"/>
                </a:highlight>
                <a:latin typeface="Verdana"/>
                <a:ea typeface="Verdana"/>
                <a:cs typeface="Verdana"/>
                <a:sym typeface="Verdana"/>
              </a:rPr>
              <a:t>Agarwood:</a:t>
            </a:r>
            <a:endParaRPr>
              <a:solidFill>
                <a:srgbClr val="00FFFF"/>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Union Minister Jyotiraditya Scindia Lays Foundation Stone of </a:t>
            </a:r>
            <a:r>
              <a:rPr lang="en">
                <a:solidFill>
                  <a:srgbClr val="FFFF00"/>
                </a:solidFill>
                <a:highlight>
                  <a:srgbClr val="000000"/>
                </a:highlight>
                <a:latin typeface="Verdana"/>
                <a:ea typeface="Verdana"/>
                <a:cs typeface="Verdana"/>
                <a:sym typeface="Verdana"/>
              </a:rPr>
              <a:t>₹80 Crore Agarwood Value Chain Development Scheme.</a:t>
            </a:r>
            <a:endParaRPr>
              <a:solidFill>
                <a:srgbClr val="FFFF00"/>
              </a:solidFill>
              <a:highlight>
                <a:srgbClr val="000000"/>
              </a:highlight>
              <a:latin typeface="Verdana"/>
              <a:ea typeface="Verdana"/>
              <a:cs typeface="Verdana"/>
              <a:sym typeface="Verdana"/>
            </a:endParaRPr>
          </a:p>
        </p:txBody>
      </p:sp>
      <p:pic>
        <p:nvPicPr>
          <p:cNvPr id="376" name="Google Shape;376;p72"/>
          <p:cNvPicPr preferRelativeResize="0"/>
          <p:nvPr/>
        </p:nvPicPr>
        <p:blipFill>
          <a:blip r:embed="rId3">
            <a:alphaModFix/>
          </a:blip>
          <a:stretch>
            <a:fillRect/>
          </a:stretch>
        </p:blipFill>
        <p:spPr>
          <a:xfrm>
            <a:off x="3814500" y="1833948"/>
            <a:ext cx="4605601" cy="3067401"/>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80" name="Shape 380"/>
        <p:cNvGrpSpPr/>
        <p:nvPr/>
      </p:nvGrpSpPr>
      <p:grpSpPr>
        <a:xfrm>
          <a:off x="0" y="0"/>
          <a:ext cx="0" cy="0"/>
          <a:chOff x="0" y="0"/>
          <a:chExt cx="0" cy="0"/>
        </a:xfrm>
      </p:grpSpPr>
      <p:sp>
        <p:nvSpPr>
          <p:cNvPr id="381" name="Google Shape;381;p73"/>
          <p:cNvSpPr txBox="1"/>
          <p:nvPr>
            <p:ph idx="1" type="body"/>
          </p:nvPr>
        </p:nvSpPr>
        <p:spPr>
          <a:xfrm>
            <a:off x="3246400" y="162325"/>
            <a:ext cx="5586000" cy="4808700"/>
          </a:xfrm>
          <a:prstGeom prst="rect">
            <a:avLst/>
          </a:prstGeom>
        </p:spPr>
        <p:txBody>
          <a:bodyPr anchorCtr="0" anchor="t" bIns="91425" lIns="91425" spcFirstLastPara="1" rIns="91425" wrap="square" tIns="91425">
            <a:normAutofit/>
          </a:bodyPr>
          <a:lstStyle/>
          <a:p>
            <a:pPr indent="0" lvl="0" marL="0" rtl="0" algn="l">
              <a:spcBef>
                <a:spcPts val="600"/>
              </a:spcBef>
              <a:spcAft>
                <a:spcPts val="0"/>
              </a:spcAft>
              <a:buNone/>
            </a:pPr>
            <a:r>
              <a:rPr lang="en">
                <a:solidFill>
                  <a:schemeClr val="dk1"/>
                </a:solidFill>
                <a:highlight>
                  <a:srgbClr val="000000"/>
                </a:highlight>
                <a:latin typeface="Verdana"/>
                <a:ea typeface="Verdana"/>
                <a:cs typeface="Verdana"/>
                <a:sym typeface="Verdana"/>
              </a:rPr>
              <a:t>More in news: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Union Minister Shri Jyotiraditya Scindia laid the foundation stone of the ₹80 crore Agarwood Value Chain Development Scheme.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foundation stone was laid at </a:t>
            </a:r>
            <a:r>
              <a:rPr lang="en">
                <a:solidFill>
                  <a:srgbClr val="FFFF00"/>
                </a:solidFill>
                <a:highlight>
                  <a:srgbClr val="000000"/>
                </a:highlight>
                <a:latin typeface="Verdana"/>
                <a:ea typeface="Verdana"/>
                <a:cs typeface="Verdana"/>
                <a:sym typeface="Verdana"/>
              </a:rPr>
              <a:t>North Fulkabari, Tripura.</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announcement was made during the second day of his three-day visit to Tripura and Assam.</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85" name="Shape 385"/>
        <p:cNvGrpSpPr/>
        <p:nvPr/>
      </p:nvGrpSpPr>
      <p:grpSpPr>
        <a:xfrm>
          <a:off x="0" y="0"/>
          <a:ext cx="0" cy="0"/>
          <a:chOff x="0" y="0"/>
          <a:chExt cx="0" cy="0"/>
        </a:xfrm>
      </p:grpSpPr>
      <p:sp>
        <p:nvSpPr>
          <p:cNvPr id="386" name="Google Shape;386;p74"/>
          <p:cNvSpPr txBox="1"/>
          <p:nvPr>
            <p:ph idx="1" type="body"/>
          </p:nvPr>
        </p:nvSpPr>
        <p:spPr>
          <a:xfrm>
            <a:off x="3571025" y="162325"/>
            <a:ext cx="52611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Tripura and Assam are the primary centres</a:t>
            </a:r>
            <a:r>
              <a:rPr lang="en">
                <a:solidFill>
                  <a:schemeClr val="dk1"/>
                </a:solidFill>
                <a:highlight>
                  <a:srgbClr val="000000"/>
                </a:highlight>
                <a:latin typeface="Verdana"/>
                <a:ea typeface="Verdana"/>
                <a:cs typeface="Verdana"/>
                <a:sym typeface="Verdana"/>
              </a:rPr>
              <a:t> of agarwood production in India.</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scheme </a:t>
            </a:r>
            <a:r>
              <a:rPr lang="en">
                <a:solidFill>
                  <a:srgbClr val="FFFF00"/>
                </a:solidFill>
                <a:highlight>
                  <a:srgbClr val="000000"/>
                </a:highlight>
                <a:latin typeface="Verdana"/>
                <a:ea typeface="Verdana"/>
                <a:cs typeface="Verdana"/>
                <a:sym typeface="Verdana"/>
              </a:rPr>
              <a:t>aims to strengthen and energise the agarwood value chain</a:t>
            </a:r>
            <a:r>
              <a:rPr lang="en">
                <a:solidFill>
                  <a:schemeClr val="dk1"/>
                </a:solidFill>
                <a:highlight>
                  <a:srgbClr val="000000"/>
                </a:highlight>
                <a:latin typeface="Verdana"/>
                <a:ea typeface="Verdana"/>
                <a:cs typeface="Verdana"/>
                <a:sym typeface="Verdana"/>
              </a:rPr>
              <a:t> in both States.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initiative aligns with the Prime Minister’s vision of </a:t>
            </a:r>
            <a:r>
              <a:rPr lang="en">
                <a:solidFill>
                  <a:srgbClr val="FFFF00"/>
                </a:solidFill>
                <a:highlight>
                  <a:srgbClr val="000000"/>
                </a:highlight>
                <a:latin typeface="Verdana"/>
                <a:ea typeface="Verdana"/>
                <a:cs typeface="Verdana"/>
                <a:sym typeface="Verdana"/>
              </a:rPr>
              <a:t>“Local to Global”, “Vocal for Local”, and “One District One Product (ODOP)”.</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Fulkabari’s agarwood sector was highlighted as a model example of these national development initiatives</a:t>
            </a:r>
            <a:endParaRPr>
              <a:solidFill>
                <a:schemeClr val="dk1"/>
              </a:solidFill>
              <a:highlight>
                <a:srgbClr val="000000"/>
              </a:highlight>
              <a:latin typeface="Verdana"/>
              <a:ea typeface="Verdana"/>
              <a:cs typeface="Verdana"/>
              <a:sym typeface="Verdana"/>
            </a:endParaRPr>
          </a:p>
        </p:txBody>
      </p:sp>
      <p:pic>
        <p:nvPicPr>
          <p:cNvPr id="387" name="Google Shape;387;p74"/>
          <p:cNvPicPr preferRelativeResize="0"/>
          <p:nvPr/>
        </p:nvPicPr>
        <p:blipFill>
          <a:blip r:embed="rId3">
            <a:alphaModFix/>
          </a:blip>
          <a:stretch>
            <a:fillRect/>
          </a:stretch>
        </p:blipFill>
        <p:spPr>
          <a:xfrm>
            <a:off x="152400" y="152400"/>
            <a:ext cx="3266224" cy="1906344"/>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91" name="Shape 391"/>
        <p:cNvGrpSpPr/>
        <p:nvPr/>
      </p:nvGrpSpPr>
      <p:grpSpPr>
        <a:xfrm>
          <a:off x="0" y="0"/>
          <a:ext cx="0" cy="0"/>
          <a:chOff x="0" y="0"/>
          <a:chExt cx="0" cy="0"/>
        </a:xfrm>
      </p:grpSpPr>
      <p:sp>
        <p:nvSpPr>
          <p:cNvPr id="392" name="Google Shape;392;p75"/>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393" name="Google Shape;393;p75"/>
          <p:cNvPicPr preferRelativeResize="0"/>
          <p:nvPr/>
        </p:nvPicPr>
        <p:blipFill>
          <a:blip r:embed="rId3">
            <a:alphaModFix/>
          </a:blip>
          <a:stretch>
            <a:fillRect/>
          </a:stretch>
        </p:blipFill>
        <p:spPr>
          <a:xfrm>
            <a:off x="152400" y="152400"/>
            <a:ext cx="8679899" cy="4729432"/>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97" name="Shape 397"/>
        <p:cNvGrpSpPr/>
        <p:nvPr/>
      </p:nvGrpSpPr>
      <p:grpSpPr>
        <a:xfrm>
          <a:off x="0" y="0"/>
          <a:ext cx="0" cy="0"/>
          <a:chOff x="0" y="0"/>
          <a:chExt cx="0" cy="0"/>
        </a:xfrm>
      </p:grpSpPr>
      <p:sp>
        <p:nvSpPr>
          <p:cNvPr id="398" name="Google Shape;398;p76"/>
          <p:cNvSpPr txBox="1"/>
          <p:nvPr>
            <p:ph idx="1" type="body"/>
          </p:nvPr>
        </p:nvSpPr>
        <p:spPr>
          <a:xfrm>
            <a:off x="3915950" y="162325"/>
            <a:ext cx="49164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Carbon border adjustment mechanism (CBAM):</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The </a:t>
            </a:r>
            <a:r>
              <a:rPr lang="en">
                <a:solidFill>
                  <a:srgbClr val="FFFF00"/>
                </a:solidFill>
                <a:highlight>
                  <a:srgbClr val="000000"/>
                </a:highlight>
                <a:latin typeface="Verdana"/>
                <a:ea typeface="Verdana"/>
                <a:cs typeface="Verdana"/>
                <a:sym typeface="Verdana"/>
              </a:rPr>
              <a:t>EU implemented the world’s first carbon tax (CBAM) from January 1, 2026</a:t>
            </a:r>
            <a:r>
              <a:rPr lang="en">
                <a:solidFill>
                  <a:schemeClr val="dk1"/>
                </a:solidFill>
                <a:highlight>
                  <a:srgbClr val="000000"/>
                </a:highlight>
                <a:latin typeface="Verdana"/>
                <a:ea typeface="Verdana"/>
                <a:cs typeface="Verdana"/>
                <a:sym typeface="Verdana"/>
              </a:rPr>
              <a:t>, imposing a carbon-related levy on imports of carbon-intensive goods.</a:t>
            </a:r>
            <a:endParaRPr>
              <a:solidFill>
                <a:schemeClr val="dk1"/>
              </a:solidFill>
              <a:highlight>
                <a:srgbClr val="000000"/>
              </a:highlight>
              <a:latin typeface="Verdana"/>
              <a:ea typeface="Verdana"/>
              <a:cs typeface="Verdana"/>
              <a:sym typeface="Verdana"/>
            </a:endParaRPr>
          </a:p>
        </p:txBody>
      </p:sp>
      <p:pic>
        <p:nvPicPr>
          <p:cNvPr id="399" name="Google Shape;399;p76"/>
          <p:cNvPicPr preferRelativeResize="0"/>
          <p:nvPr/>
        </p:nvPicPr>
        <p:blipFill>
          <a:blip r:embed="rId3">
            <a:alphaModFix/>
          </a:blip>
          <a:stretch>
            <a:fillRect/>
          </a:stretch>
        </p:blipFill>
        <p:spPr>
          <a:xfrm>
            <a:off x="152400" y="152400"/>
            <a:ext cx="3611151" cy="2708363"/>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3" name="Shape 403"/>
        <p:cNvGrpSpPr/>
        <p:nvPr/>
      </p:nvGrpSpPr>
      <p:grpSpPr>
        <a:xfrm>
          <a:off x="0" y="0"/>
          <a:ext cx="0" cy="0"/>
          <a:chOff x="0" y="0"/>
          <a:chExt cx="0" cy="0"/>
        </a:xfrm>
      </p:grpSpPr>
      <p:sp>
        <p:nvSpPr>
          <p:cNvPr id="404" name="Google Shape;404;p77"/>
          <p:cNvSpPr txBox="1"/>
          <p:nvPr>
            <p:ph idx="1" type="body"/>
          </p:nvPr>
        </p:nvSpPr>
        <p:spPr>
          <a:xfrm>
            <a:off x="2972475" y="162325"/>
            <a:ext cx="60768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Carbon border adjustment mechanism (CBAM):</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Carbon Border Adjustment Mechanism (CBAM) is </a:t>
            </a:r>
            <a:r>
              <a:rPr lang="en">
                <a:solidFill>
                  <a:srgbClr val="FFFF00"/>
                </a:solidFill>
                <a:highlight>
                  <a:srgbClr val="000000"/>
                </a:highlight>
                <a:latin typeface="Verdana"/>
                <a:ea typeface="Verdana"/>
                <a:cs typeface="Verdana"/>
                <a:sym typeface="Verdana"/>
              </a:rPr>
              <a:t>part of the EU’s “Fit for 55” package targeting a 55% emission reduction </a:t>
            </a:r>
            <a:r>
              <a:rPr lang="en">
                <a:solidFill>
                  <a:schemeClr val="dk1"/>
                </a:solidFill>
                <a:highlight>
                  <a:srgbClr val="000000"/>
                </a:highlight>
                <a:latin typeface="Verdana"/>
                <a:ea typeface="Verdana"/>
                <a:cs typeface="Verdana"/>
                <a:sym typeface="Verdana"/>
              </a:rPr>
              <a:t>by 2030 from 1990 levels.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They are </a:t>
            </a:r>
            <a:r>
              <a:rPr lang="en">
                <a:solidFill>
                  <a:srgbClr val="FFFF00"/>
                </a:solidFill>
                <a:highlight>
                  <a:srgbClr val="000000"/>
                </a:highlight>
                <a:latin typeface="Verdana"/>
                <a:ea typeface="Verdana"/>
                <a:cs typeface="Verdana"/>
                <a:sym typeface="Verdana"/>
              </a:rPr>
              <a:t>required to purchase CBAM certificates</a:t>
            </a:r>
            <a:r>
              <a:rPr lang="en">
                <a:solidFill>
                  <a:schemeClr val="dk1"/>
                </a:solidFill>
                <a:highlight>
                  <a:srgbClr val="000000"/>
                </a:highlight>
                <a:latin typeface="Verdana"/>
                <a:ea typeface="Verdana"/>
                <a:cs typeface="Verdana"/>
                <a:sym typeface="Verdana"/>
              </a:rPr>
              <a:t> based on emissions.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ensures imported goods face the same carbon costs</a:t>
            </a:r>
            <a:r>
              <a:rPr lang="en">
                <a:solidFill>
                  <a:schemeClr val="dk1"/>
                </a:solidFill>
                <a:highlight>
                  <a:srgbClr val="000000"/>
                </a:highlight>
                <a:latin typeface="Verdana"/>
                <a:ea typeface="Verdana"/>
                <a:cs typeface="Verdana"/>
                <a:sym typeface="Verdana"/>
              </a:rPr>
              <a:t> as those produced within the EU.</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Importers must annually declare the quantity </a:t>
            </a:r>
            <a:r>
              <a:rPr lang="en">
                <a:solidFill>
                  <a:schemeClr val="dk1"/>
                </a:solidFill>
                <a:highlight>
                  <a:srgbClr val="000000"/>
                </a:highlight>
                <a:latin typeface="Verdana"/>
                <a:ea typeface="Verdana"/>
                <a:cs typeface="Verdana"/>
                <a:sym typeface="Verdana"/>
              </a:rPr>
              <a:t>of goods and their embedded GHG emissions.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8" name="Shape 408"/>
        <p:cNvGrpSpPr/>
        <p:nvPr/>
      </p:nvGrpSpPr>
      <p:grpSpPr>
        <a:xfrm>
          <a:off x="0" y="0"/>
          <a:ext cx="0" cy="0"/>
          <a:chOff x="0" y="0"/>
          <a:chExt cx="0" cy="0"/>
        </a:xfrm>
      </p:grpSpPr>
      <p:sp>
        <p:nvSpPr>
          <p:cNvPr id="409" name="Google Shape;409;p78"/>
          <p:cNvSpPr txBox="1"/>
          <p:nvPr>
            <p:ph idx="1" type="body"/>
          </p:nvPr>
        </p:nvSpPr>
        <p:spPr>
          <a:xfrm>
            <a:off x="2891325" y="162325"/>
            <a:ext cx="61275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Certificate prices are </a:t>
            </a:r>
            <a:r>
              <a:rPr lang="en">
                <a:solidFill>
                  <a:srgbClr val="FFFF00"/>
                </a:solidFill>
                <a:highlight>
                  <a:srgbClr val="000000"/>
                </a:highlight>
                <a:latin typeface="Verdana"/>
                <a:ea typeface="Verdana"/>
                <a:cs typeface="Verdana"/>
                <a:sym typeface="Verdana"/>
              </a:rPr>
              <a:t>linked to the EU’s EU Emissions Trading System (ETS)</a:t>
            </a:r>
            <a:r>
              <a:rPr lang="en">
                <a:solidFill>
                  <a:schemeClr val="dk1"/>
                </a:solidFill>
                <a:highlight>
                  <a:srgbClr val="000000"/>
                </a:highlight>
                <a:latin typeface="Verdana"/>
                <a:ea typeface="Verdana"/>
                <a:cs typeface="Verdana"/>
                <a:sym typeface="Verdana"/>
              </a:rPr>
              <a:t> rates per tonne of CO₂.</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Objective: </a:t>
            </a:r>
            <a:r>
              <a:rPr lang="en">
                <a:solidFill>
                  <a:srgbClr val="FFFF00"/>
                </a:solidFill>
                <a:highlight>
                  <a:srgbClr val="000000"/>
                </a:highlight>
                <a:latin typeface="Verdana"/>
                <a:ea typeface="Verdana"/>
                <a:cs typeface="Verdana"/>
                <a:sym typeface="Verdana"/>
              </a:rPr>
              <a:t>Prevent carbon leakage and protect EU climate goals</a:t>
            </a:r>
            <a:r>
              <a:rPr lang="en">
                <a:solidFill>
                  <a:schemeClr val="dk1"/>
                </a:solidFill>
                <a:highlight>
                  <a:srgbClr val="000000"/>
                </a:highlight>
                <a:latin typeface="Verdana"/>
                <a:ea typeface="Verdana"/>
                <a:cs typeface="Verdana"/>
                <a:sym typeface="Verdana"/>
              </a:rPr>
              <a:t> from high-emission imports.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promotes </a:t>
            </a:r>
            <a:r>
              <a:rPr lang="en">
                <a:solidFill>
                  <a:srgbClr val="FFFF00"/>
                </a:solidFill>
                <a:highlight>
                  <a:srgbClr val="000000"/>
                </a:highlight>
                <a:latin typeface="Verdana"/>
                <a:ea typeface="Verdana"/>
                <a:cs typeface="Verdana"/>
                <a:sym typeface="Verdana"/>
              </a:rPr>
              <a:t>cleaner production practices globally</a:t>
            </a:r>
            <a:r>
              <a:rPr lang="en">
                <a:solidFill>
                  <a:schemeClr val="dk1"/>
                </a:solidFill>
                <a:highlight>
                  <a:srgbClr val="000000"/>
                </a:highlight>
                <a:latin typeface="Verdana"/>
                <a:ea typeface="Verdana"/>
                <a:cs typeface="Verdana"/>
                <a:sym typeface="Verdana"/>
              </a:rPr>
              <a:t> by influencing non-EU countries.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discourages industries from relocating to countries </a:t>
            </a:r>
            <a:r>
              <a:rPr lang="en">
                <a:solidFill>
                  <a:schemeClr val="dk1"/>
                </a:solidFill>
                <a:highlight>
                  <a:srgbClr val="000000"/>
                </a:highlight>
                <a:latin typeface="Verdana"/>
                <a:ea typeface="Verdana"/>
                <a:cs typeface="Verdana"/>
                <a:sym typeface="Verdana"/>
              </a:rPr>
              <a:t>with lax environmental norms.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Revenue generated supports EU climate and green energy initiatives.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3" name="Shape 413"/>
        <p:cNvGrpSpPr/>
        <p:nvPr/>
      </p:nvGrpSpPr>
      <p:grpSpPr>
        <a:xfrm>
          <a:off x="0" y="0"/>
          <a:ext cx="0" cy="0"/>
          <a:chOff x="0" y="0"/>
          <a:chExt cx="0" cy="0"/>
        </a:xfrm>
      </p:grpSpPr>
      <p:sp>
        <p:nvSpPr>
          <p:cNvPr id="414" name="Google Shape;414;p79"/>
          <p:cNvSpPr txBox="1"/>
          <p:nvPr>
            <p:ph idx="1" type="body"/>
          </p:nvPr>
        </p:nvSpPr>
        <p:spPr>
          <a:xfrm>
            <a:off x="4098575" y="162325"/>
            <a:ext cx="47340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Red Sanders:</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National Biodiversity Authority disbursed </a:t>
            </a:r>
            <a:r>
              <a:rPr lang="en">
                <a:solidFill>
                  <a:srgbClr val="FFFF00"/>
                </a:solidFill>
                <a:highlight>
                  <a:srgbClr val="000000"/>
                </a:highlight>
                <a:latin typeface="Verdana"/>
                <a:ea typeface="Verdana"/>
                <a:cs typeface="Verdana"/>
                <a:sym typeface="Verdana"/>
              </a:rPr>
              <a:t>₹45 lakh to red sanders farmers from Andhra Pradesh under Access and Benefit Sharing</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p:txBody>
      </p:sp>
      <p:pic>
        <p:nvPicPr>
          <p:cNvPr id="415" name="Google Shape;415;p79"/>
          <p:cNvPicPr preferRelativeResize="0"/>
          <p:nvPr/>
        </p:nvPicPr>
        <p:blipFill>
          <a:blip r:embed="rId3">
            <a:alphaModFix/>
          </a:blip>
          <a:stretch>
            <a:fillRect/>
          </a:stretch>
        </p:blipFill>
        <p:spPr>
          <a:xfrm>
            <a:off x="4382850" y="2698775"/>
            <a:ext cx="4057600" cy="227225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9" name="Shape 419"/>
        <p:cNvGrpSpPr/>
        <p:nvPr/>
      </p:nvGrpSpPr>
      <p:grpSpPr>
        <a:xfrm>
          <a:off x="0" y="0"/>
          <a:ext cx="0" cy="0"/>
          <a:chOff x="0" y="0"/>
          <a:chExt cx="0" cy="0"/>
        </a:xfrm>
      </p:grpSpPr>
      <p:sp>
        <p:nvSpPr>
          <p:cNvPr id="420" name="Google Shape;420;p80"/>
          <p:cNvSpPr txBox="1"/>
          <p:nvPr>
            <p:ph idx="1" type="body"/>
          </p:nvPr>
        </p:nvSpPr>
        <p:spPr>
          <a:xfrm>
            <a:off x="1471025" y="162325"/>
            <a:ext cx="7361400" cy="4808700"/>
          </a:xfrm>
          <a:prstGeom prst="rect">
            <a:avLst/>
          </a:prstGeom>
        </p:spPr>
        <p:txBody>
          <a:bodyPr anchorCtr="0" anchor="t" bIns="91425" lIns="91425" spcFirstLastPara="1" rIns="91425" wrap="square" tIns="91425">
            <a:normAutofit/>
          </a:bodyPr>
          <a:lstStyle/>
          <a:p>
            <a:pPr indent="0" lvl="0" marL="0" rtl="0" algn="l">
              <a:spcBef>
                <a:spcPts val="600"/>
              </a:spcBef>
              <a:spcAft>
                <a:spcPts val="0"/>
              </a:spcAft>
              <a:buNone/>
            </a:pPr>
            <a:r>
              <a:rPr lang="en">
                <a:solidFill>
                  <a:schemeClr val="dk1"/>
                </a:solidFill>
                <a:highlight>
                  <a:srgbClr val="000000"/>
                </a:highlight>
                <a:latin typeface="Verdana"/>
                <a:ea typeface="Verdana"/>
                <a:cs typeface="Verdana"/>
                <a:sym typeface="Verdana"/>
              </a:rPr>
              <a:t>About Access and Benefit Sharing (ABS):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 </a:t>
            </a:r>
            <a:r>
              <a:rPr lang="en">
                <a:solidFill>
                  <a:srgbClr val="FFFF00"/>
                </a:solidFill>
                <a:highlight>
                  <a:srgbClr val="000000"/>
                </a:highlight>
                <a:latin typeface="Verdana"/>
                <a:ea typeface="Verdana"/>
                <a:cs typeface="Verdana"/>
                <a:sym typeface="Verdana"/>
              </a:rPr>
              <a:t>framework under the Convention on Biological Diversity (1992) and Nagoya Protocol (2010)</a:t>
            </a:r>
            <a:r>
              <a:rPr lang="en">
                <a:solidFill>
                  <a:schemeClr val="dk1"/>
                </a:solidFill>
                <a:highlight>
                  <a:srgbClr val="000000"/>
                </a:highlight>
                <a:latin typeface="Verdana"/>
                <a:ea typeface="Verdana"/>
                <a:cs typeface="Verdana"/>
                <a:sym typeface="Verdana"/>
              </a:rPr>
              <a:t> for fair benefit sharing from genetic resources and traditional knowledge.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In India: </a:t>
            </a:r>
            <a:r>
              <a:rPr lang="en">
                <a:solidFill>
                  <a:srgbClr val="FFFF00"/>
                </a:solidFill>
                <a:highlight>
                  <a:srgbClr val="000000"/>
                </a:highlight>
                <a:latin typeface="Verdana"/>
                <a:ea typeface="Verdana"/>
                <a:cs typeface="Verdana"/>
                <a:sym typeface="Verdana"/>
              </a:rPr>
              <a:t>governed by the Biological Diversity Act, 2002 </a:t>
            </a:r>
            <a:r>
              <a:rPr lang="en">
                <a:solidFill>
                  <a:schemeClr val="dk1"/>
                </a:solidFill>
                <a:highlight>
                  <a:srgbClr val="000000"/>
                </a:highlight>
                <a:latin typeface="Verdana"/>
                <a:ea typeface="Verdana"/>
                <a:cs typeface="Verdana"/>
                <a:sym typeface="Verdana"/>
              </a:rPr>
              <a:t>and 2025 Access and Benefit Sharing (ABS) Regulations.</a:t>
            </a:r>
            <a:endParaRPr>
              <a:solidFill>
                <a:schemeClr val="dk1"/>
              </a:solidFill>
              <a:highlight>
                <a:srgbClr val="000000"/>
              </a:highlight>
              <a:latin typeface="Verdana"/>
              <a:ea typeface="Verdana"/>
              <a:cs typeface="Verdana"/>
              <a:sym typeface="Verdana"/>
            </a:endParaRPr>
          </a:p>
        </p:txBody>
      </p:sp>
      <p:pic>
        <p:nvPicPr>
          <p:cNvPr id="421" name="Google Shape;421;p80"/>
          <p:cNvPicPr preferRelativeResize="0"/>
          <p:nvPr/>
        </p:nvPicPr>
        <p:blipFill>
          <a:blip r:embed="rId3">
            <a:alphaModFix/>
          </a:blip>
          <a:stretch>
            <a:fillRect/>
          </a:stretch>
        </p:blipFill>
        <p:spPr>
          <a:xfrm>
            <a:off x="2455075" y="2416100"/>
            <a:ext cx="5806526" cy="2392601"/>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25" name="Shape 425"/>
        <p:cNvGrpSpPr/>
        <p:nvPr/>
      </p:nvGrpSpPr>
      <p:grpSpPr>
        <a:xfrm>
          <a:off x="0" y="0"/>
          <a:ext cx="0" cy="0"/>
          <a:chOff x="0" y="0"/>
          <a:chExt cx="0" cy="0"/>
        </a:xfrm>
      </p:grpSpPr>
      <p:sp>
        <p:nvSpPr>
          <p:cNvPr id="426" name="Google Shape;426;p81"/>
          <p:cNvSpPr txBox="1"/>
          <p:nvPr>
            <p:ph idx="1" type="body"/>
          </p:nvPr>
        </p:nvSpPr>
        <p:spPr>
          <a:xfrm>
            <a:off x="3872400" y="59125"/>
            <a:ext cx="5192700" cy="48183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United Nations Convention on Biodiversity:</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an international </a:t>
            </a:r>
            <a:r>
              <a:rPr lang="en">
                <a:solidFill>
                  <a:srgbClr val="FFFF00"/>
                </a:solidFill>
                <a:highlight>
                  <a:srgbClr val="000000"/>
                </a:highlight>
                <a:latin typeface="Verdana"/>
                <a:ea typeface="Verdana"/>
                <a:cs typeface="Verdana"/>
                <a:sym typeface="Verdana"/>
              </a:rPr>
              <a:t>legally binding convention </a:t>
            </a:r>
            <a:r>
              <a:rPr lang="en">
                <a:solidFill>
                  <a:schemeClr val="dk1"/>
                </a:solidFill>
                <a:highlight>
                  <a:srgbClr val="000000"/>
                </a:highlight>
                <a:latin typeface="Verdana"/>
                <a:ea typeface="Verdana"/>
                <a:cs typeface="Verdana"/>
                <a:sym typeface="Verdana"/>
              </a:rPr>
              <a:t>which entered into force in 1993.</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recognized for the first time</a:t>
            </a:r>
            <a:r>
              <a:rPr lang="en">
                <a:solidFill>
                  <a:schemeClr val="dk1"/>
                </a:solidFill>
                <a:highlight>
                  <a:srgbClr val="000000"/>
                </a:highlight>
                <a:latin typeface="Verdana"/>
                <a:ea typeface="Verdana"/>
                <a:cs typeface="Verdana"/>
                <a:sym typeface="Verdana"/>
              </a:rPr>
              <a:t>, the </a:t>
            </a:r>
            <a:r>
              <a:rPr lang="en">
                <a:solidFill>
                  <a:srgbClr val="FFFF00"/>
                </a:solidFill>
                <a:highlight>
                  <a:srgbClr val="000000"/>
                </a:highlight>
                <a:latin typeface="Verdana"/>
                <a:ea typeface="Verdana"/>
                <a:cs typeface="Verdana"/>
                <a:sym typeface="Verdana"/>
              </a:rPr>
              <a:t>need for conservation of biological diversity</a:t>
            </a:r>
            <a:r>
              <a:rPr lang="en">
                <a:solidFill>
                  <a:schemeClr val="dk1"/>
                </a:solidFill>
                <a:highlight>
                  <a:srgbClr val="000000"/>
                </a:highlight>
                <a:latin typeface="Verdana"/>
                <a:ea typeface="Verdana"/>
                <a:cs typeface="Verdana"/>
                <a:sym typeface="Verdana"/>
              </a:rPr>
              <a:t> for the welfare of humankind.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agreement </a:t>
            </a:r>
            <a:r>
              <a:rPr lang="en">
                <a:solidFill>
                  <a:srgbClr val="FFFF00"/>
                </a:solidFill>
                <a:highlight>
                  <a:srgbClr val="000000"/>
                </a:highlight>
                <a:latin typeface="Verdana"/>
                <a:ea typeface="Verdana"/>
                <a:cs typeface="Verdana"/>
                <a:sym typeface="Verdana"/>
              </a:rPr>
              <a:t>covers all ecosystems, species as well as genetic resources</a:t>
            </a:r>
            <a:r>
              <a:rPr lang="en">
                <a:solidFill>
                  <a:schemeClr val="dk1"/>
                </a:solidFill>
                <a:highlight>
                  <a:srgbClr val="000000"/>
                </a:highlight>
                <a:latin typeface="Verdana"/>
                <a:ea typeface="Verdana"/>
                <a:cs typeface="Verdana"/>
                <a:sym typeface="Verdana"/>
              </a:rPr>
              <a:t>.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CBD was opened for signature at the Earth Summit(Rio conference/ UNCED), 1992. </a:t>
            </a:r>
            <a:endParaRPr>
              <a:solidFill>
                <a:schemeClr val="dk1"/>
              </a:solidFill>
              <a:highlight>
                <a:srgbClr val="000000"/>
              </a:highlight>
              <a:latin typeface="Verdana"/>
              <a:ea typeface="Verdana"/>
              <a:cs typeface="Verdana"/>
              <a:sym typeface="Verdana"/>
            </a:endParaRPr>
          </a:p>
        </p:txBody>
      </p:sp>
      <p:pic>
        <p:nvPicPr>
          <p:cNvPr id="427" name="Google Shape;427;p81"/>
          <p:cNvPicPr preferRelativeResize="0"/>
          <p:nvPr/>
        </p:nvPicPr>
        <p:blipFill>
          <a:blip r:embed="rId3">
            <a:alphaModFix/>
          </a:blip>
          <a:stretch>
            <a:fillRect/>
          </a:stretch>
        </p:blipFill>
        <p:spPr>
          <a:xfrm>
            <a:off x="152400" y="152400"/>
            <a:ext cx="3473500" cy="1988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4" name="Shape 84"/>
        <p:cNvGrpSpPr/>
        <p:nvPr/>
      </p:nvGrpSpPr>
      <p:grpSpPr>
        <a:xfrm>
          <a:off x="0" y="0"/>
          <a:ext cx="0" cy="0"/>
          <a:chOff x="0" y="0"/>
          <a:chExt cx="0" cy="0"/>
        </a:xfrm>
      </p:grpSpPr>
      <p:sp>
        <p:nvSpPr>
          <p:cNvPr id="85" name="Google Shape;85;p19"/>
          <p:cNvSpPr txBox="1"/>
          <p:nvPr>
            <p:ph idx="1" type="body"/>
          </p:nvPr>
        </p:nvSpPr>
        <p:spPr>
          <a:xfrm>
            <a:off x="3408700" y="162325"/>
            <a:ext cx="54237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Administrative </a:t>
            </a:r>
            <a:r>
              <a:rPr lang="en">
                <a:solidFill>
                  <a:srgbClr val="FFFF00"/>
                </a:solidFill>
                <a:highlight>
                  <a:srgbClr val="000000"/>
                </a:highlight>
                <a:latin typeface="Verdana"/>
                <a:ea typeface="Verdana"/>
                <a:cs typeface="Verdana"/>
                <a:sym typeface="Verdana"/>
              </a:rPr>
              <a:t>boundary freezing, extended till 30 June 2024,</a:t>
            </a:r>
            <a:r>
              <a:rPr lang="en">
                <a:solidFill>
                  <a:schemeClr val="dk1"/>
                </a:solidFill>
                <a:highlight>
                  <a:srgbClr val="000000"/>
                </a:highlight>
                <a:latin typeface="Verdana"/>
                <a:ea typeface="Verdana"/>
                <a:cs typeface="Verdana"/>
                <a:sym typeface="Verdana"/>
              </a:rPr>
              <a:t> is a prerequisite for census operations.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c</a:t>
            </a:r>
            <a:r>
              <a:rPr lang="en">
                <a:solidFill>
                  <a:srgbClr val="FFFF00"/>
                </a:solidFill>
                <a:highlight>
                  <a:srgbClr val="000000"/>
                </a:highlight>
                <a:latin typeface="Verdana"/>
                <a:ea typeface="Verdana"/>
                <a:cs typeface="Verdana"/>
                <a:sym typeface="Verdana"/>
              </a:rPr>
              <a:t>ensus data will be used for delimitation of constituencies</a:t>
            </a:r>
            <a:r>
              <a:rPr lang="en">
                <a:solidFill>
                  <a:schemeClr val="dk1"/>
                </a:solidFill>
                <a:highlight>
                  <a:srgbClr val="000000"/>
                </a:highlight>
                <a:latin typeface="Verdana"/>
                <a:ea typeface="Verdana"/>
                <a:cs typeface="Verdana"/>
                <a:sym typeface="Verdana"/>
              </a:rPr>
              <a:t> ahead of the 2029 general elections.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will end the freeze on delimitation that has been in place since 1976.</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31" name="Shape 431"/>
        <p:cNvGrpSpPr/>
        <p:nvPr/>
      </p:nvGrpSpPr>
      <p:grpSpPr>
        <a:xfrm>
          <a:off x="0" y="0"/>
          <a:ext cx="0" cy="0"/>
          <a:chOff x="0" y="0"/>
          <a:chExt cx="0" cy="0"/>
        </a:xfrm>
      </p:grpSpPr>
      <p:sp>
        <p:nvSpPr>
          <p:cNvPr id="432" name="Google Shape;432;p82"/>
          <p:cNvSpPr txBox="1"/>
          <p:nvPr>
            <p:ph idx="1" type="body"/>
          </p:nvPr>
        </p:nvSpPr>
        <p:spPr>
          <a:xfrm>
            <a:off x="4187725" y="88675"/>
            <a:ext cx="4857900" cy="49761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Its secretariat is based in </a:t>
            </a:r>
            <a:r>
              <a:rPr lang="en">
                <a:solidFill>
                  <a:srgbClr val="FFFF00"/>
                </a:solidFill>
                <a:highlight>
                  <a:srgbClr val="000000"/>
                </a:highlight>
                <a:latin typeface="Verdana"/>
                <a:ea typeface="Verdana"/>
                <a:cs typeface="Verdana"/>
                <a:sym typeface="Verdana"/>
              </a:rPr>
              <a:t>Montreal, Canada. </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operates </a:t>
            </a:r>
            <a:r>
              <a:rPr lang="en">
                <a:solidFill>
                  <a:srgbClr val="FFFF00"/>
                </a:solidFill>
                <a:highlight>
                  <a:srgbClr val="000000"/>
                </a:highlight>
                <a:latin typeface="Verdana"/>
                <a:ea typeface="Verdana"/>
                <a:cs typeface="Verdana"/>
                <a:sym typeface="Verdana"/>
              </a:rPr>
              <a:t>under the UNEP.</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All UN member states</a:t>
            </a:r>
            <a:r>
              <a:rPr lang="en">
                <a:solidFill>
                  <a:schemeClr val="dk1"/>
                </a:solidFill>
                <a:highlight>
                  <a:srgbClr val="000000"/>
                </a:highlight>
                <a:latin typeface="Verdana"/>
                <a:ea typeface="Verdana"/>
                <a:cs typeface="Verdana"/>
                <a:sym typeface="Verdana"/>
              </a:rPr>
              <a:t>—with the exception of the United States—have ratified the treaty.</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Conference of the Parties (CoP) is the governing body </a:t>
            </a:r>
            <a:r>
              <a:rPr lang="en">
                <a:solidFill>
                  <a:schemeClr val="dk1"/>
                </a:solidFill>
                <a:highlight>
                  <a:srgbClr val="000000"/>
                </a:highlight>
                <a:latin typeface="Verdana"/>
                <a:ea typeface="Verdana"/>
                <a:cs typeface="Verdana"/>
                <a:sym typeface="Verdana"/>
              </a:rPr>
              <a:t>of the Convention, and advances implementation of the Convention. </a:t>
            </a:r>
            <a:r>
              <a:rPr lang="en">
                <a:solidFill>
                  <a:srgbClr val="FFFF00"/>
                </a:solidFill>
                <a:highlight>
                  <a:srgbClr val="000000"/>
                </a:highlight>
                <a:latin typeface="Verdana"/>
                <a:ea typeface="Verdana"/>
                <a:cs typeface="Verdana"/>
                <a:sym typeface="Verdana"/>
              </a:rPr>
              <a:t>It happens once in every two years.</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36" name="Shape 436"/>
        <p:cNvGrpSpPr/>
        <p:nvPr/>
      </p:nvGrpSpPr>
      <p:grpSpPr>
        <a:xfrm>
          <a:off x="0" y="0"/>
          <a:ext cx="0" cy="0"/>
          <a:chOff x="0" y="0"/>
          <a:chExt cx="0" cy="0"/>
        </a:xfrm>
      </p:grpSpPr>
      <p:sp>
        <p:nvSpPr>
          <p:cNvPr id="437" name="Google Shape;437;p83"/>
          <p:cNvSpPr txBox="1"/>
          <p:nvPr>
            <p:ph idx="1" type="body"/>
          </p:nvPr>
        </p:nvSpPr>
        <p:spPr>
          <a:xfrm>
            <a:off x="3704900" y="206925"/>
            <a:ext cx="5127300" cy="4670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It has 3 main objectives: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c</a:t>
            </a:r>
            <a:r>
              <a:rPr lang="en">
                <a:solidFill>
                  <a:srgbClr val="FFFF00"/>
                </a:solidFill>
                <a:highlight>
                  <a:srgbClr val="000000"/>
                </a:highlight>
                <a:latin typeface="Verdana"/>
                <a:ea typeface="Verdana"/>
                <a:cs typeface="Verdana"/>
                <a:sym typeface="Verdana"/>
              </a:rPr>
              <a:t>onservation of biological diversity.</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sustainable use</a:t>
            </a:r>
            <a:r>
              <a:rPr lang="en">
                <a:solidFill>
                  <a:schemeClr val="dk1"/>
                </a:solidFill>
                <a:highlight>
                  <a:srgbClr val="000000"/>
                </a:highlight>
                <a:latin typeface="Verdana"/>
                <a:ea typeface="Verdana"/>
                <a:cs typeface="Verdana"/>
                <a:sym typeface="Verdana"/>
              </a:rPr>
              <a:t> of the components of biological diversity.</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fair and equitable sharing of the benefits</a:t>
            </a:r>
            <a:r>
              <a:rPr lang="en">
                <a:solidFill>
                  <a:schemeClr val="dk1"/>
                </a:solidFill>
                <a:highlight>
                  <a:srgbClr val="000000"/>
                </a:highlight>
                <a:latin typeface="Verdana"/>
                <a:ea typeface="Verdana"/>
                <a:cs typeface="Verdana"/>
                <a:sym typeface="Verdana"/>
              </a:rPr>
              <a:t> arising out of the utilization of genetic resources.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1" name="Shape 441"/>
        <p:cNvGrpSpPr/>
        <p:nvPr/>
      </p:nvGrpSpPr>
      <p:grpSpPr>
        <a:xfrm>
          <a:off x="0" y="0"/>
          <a:ext cx="0" cy="0"/>
          <a:chOff x="0" y="0"/>
          <a:chExt cx="0" cy="0"/>
        </a:xfrm>
      </p:grpSpPr>
      <p:sp>
        <p:nvSpPr>
          <p:cNvPr id="442" name="Google Shape;442;p84"/>
          <p:cNvSpPr txBox="1"/>
          <p:nvPr>
            <p:ph idx="1" type="body"/>
          </p:nvPr>
        </p:nvSpPr>
        <p:spPr>
          <a:xfrm>
            <a:off x="2246575" y="49275"/>
            <a:ext cx="6769200" cy="501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Supplementary agreement to the Convention:</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0"/>
              </a:spcBef>
              <a:spcAft>
                <a:spcPts val="0"/>
              </a:spcAft>
              <a:buClr>
                <a:schemeClr val="dk1"/>
              </a:buClr>
              <a:buSzPts val="1800"/>
              <a:buFont typeface="Verdana"/>
              <a:buAutoNum type="arabicPeriod"/>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Cartagena Protocol on Biosafety</a:t>
            </a:r>
            <a:r>
              <a:rPr lang="en">
                <a:solidFill>
                  <a:schemeClr val="dk1"/>
                </a:solidFill>
                <a:highlight>
                  <a:srgbClr val="000000"/>
                </a:highlight>
                <a:latin typeface="Verdana"/>
                <a:ea typeface="Verdana"/>
                <a:cs typeface="Verdana"/>
                <a:sym typeface="Verdana"/>
              </a:rPr>
              <a:t> is an international agreement which aims to </a:t>
            </a:r>
            <a:r>
              <a:rPr lang="en">
                <a:solidFill>
                  <a:srgbClr val="FFFF00"/>
                </a:solidFill>
                <a:highlight>
                  <a:srgbClr val="000000"/>
                </a:highlight>
                <a:latin typeface="Verdana"/>
                <a:ea typeface="Verdana"/>
                <a:cs typeface="Verdana"/>
                <a:sym typeface="Verdana"/>
              </a:rPr>
              <a:t>ensure the safe handling, transport and use of living modified organisms (LMOs)</a:t>
            </a:r>
            <a:r>
              <a:rPr lang="en">
                <a:solidFill>
                  <a:schemeClr val="dk1"/>
                </a:solidFill>
                <a:highlight>
                  <a:srgbClr val="000000"/>
                </a:highlight>
                <a:latin typeface="Verdana"/>
                <a:ea typeface="Verdana"/>
                <a:cs typeface="Verdana"/>
                <a:sym typeface="Verdana"/>
              </a:rPr>
              <a:t> resulting from modern biotechnology that may have adverse effects on biological diversity, taking also into account risks to human health.</a:t>
            </a:r>
            <a:endParaRPr>
              <a:solidFill>
                <a:schemeClr val="dk1"/>
              </a:solidFill>
              <a:highlight>
                <a:srgbClr val="000000"/>
              </a:highlight>
              <a:latin typeface="Verdana"/>
              <a:ea typeface="Verdana"/>
              <a:cs typeface="Verdana"/>
              <a:sym typeface="Verdana"/>
            </a:endParaRPr>
          </a:p>
          <a:p>
            <a:pPr indent="-342900" lvl="1" marL="914400" rtl="0" algn="l">
              <a:lnSpc>
                <a:spcPct val="115000"/>
              </a:lnSpc>
              <a:spcBef>
                <a:spcPts val="0"/>
              </a:spcBef>
              <a:spcAft>
                <a:spcPts val="0"/>
              </a:spcAft>
              <a:buClr>
                <a:schemeClr val="dk1"/>
              </a:buClr>
              <a:buSzPts val="1800"/>
              <a:buFont typeface="Georgia"/>
              <a:buChar char="○"/>
            </a:pPr>
            <a:r>
              <a:rPr lang="en" sz="1800">
                <a:solidFill>
                  <a:schemeClr val="dk1"/>
                </a:solidFill>
                <a:highlight>
                  <a:srgbClr val="000000"/>
                </a:highlight>
                <a:latin typeface="Verdana"/>
                <a:ea typeface="Verdana"/>
                <a:cs typeface="Verdana"/>
                <a:sym typeface="Verdana"/>
              </a:rPr>
              <a:t>It was adopted in 2000 and </a:t>
            </a:r>
            <a:r>
              <a:rPr lang="en" sz="1800">
                <a:solidFill>
                  <a:srgbClr val="FFFF00"/>
                </a:solidFill>
                <a:highlight>
                  <a:srgbClr val="000000"/>
                </a:highlight>
                <a:latin typeface="Verdana"/>
                <a:ea typeface="Verdana"/>
                <a:cs typeface="Verdana"/>
                <a:sym typeface="Verdana"/>
              </a:rPr>
              <a:t>entered into force in 2003.</a:t>
            </a:r>
            <a:endParaRPr sz="1800">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0"/>
              </a:spcBef>
              <a:spcAft>
                <a:spcPts val="0"/>
              </a:spcAft>
              <a:buClr>
                <a:schemeClr val="dk1"/>
              </a:buClr>
              <a:buSzPts val="1800"/>
              <a:buFont typeface="Verdana"/>
              <a:buAutoNum type="arabicPeriod"/>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Nagoya Protocol</a:t>
            </a:r>
            <a:r>
              <a:rPr lang="en">
                <a:solidFill>
                  <a:schemeClr val="dk1"/>
                </a:solidFill>
                <a:highlight>
                  <a:srgbClr val="000000"/>
                </a:highlight>
                <a:latin typeface="Verdana"/>
                <a:ea typeface="Verdana"/>
                <a:cs typeface="Verdana"/>
                <a:sym typeface="Verdana"/>
              </a:rPr>
              <a:t>- On </a:t>
            </a:r>
            <a:r>
              <a:rPr lang="en">
                <a:solidFill>
                  <a:srgbClr val="FFFF00"/>
                </a:solidFill>
                <a:highlight>
                  <a:srgbClr val="000000"/>
                </a:highlight>
                <a:latin typeface="Verdana"/>
                <a:ea typeface="Verdana"/>
                <a:cs typeface="Verdana"/>
                <a:sym typeface="Verdana"/>
              </a:rPr>
              <a:t>Access to Genetic Resources and the Fair and Equitable Sharing</a:t>
            </a:r>
            <a:r>
              <a:rPr lang="en">
                <a:solidFill>
                  <a:schemeClr val="dk1"/>
                </a:solidFill>
                <a:highlight>
                  <a:srgbClr val="000000"/>
                </a:highlight>
                <a:latin typeface="Verdana"/>
                <a:ea typeface="Verdana"/>
                <a:cs typeface="Verdana"/>
                <a:sym typeface="Verdana"/>
              </a:rPr>
              <a:t> of Benefits Arising from their Utilization.</a:t>
            </a:r>
            <a:endParaRPr>
              <a:solidFill>
                <a:schemeClr val="dk1"/>
              </a:solidFill>
              <a:highlight>
                <a:srgbClr val="000000"/>
              </a:highlight>
              <a:latin typeface="Verdana"/>
              <a:ea typeface="Verdana"/>
              <a:cs typeface="Verdana"/>
              <a:sym typeface="Verdana"/>
            </a:endParaRPr>
          </a:p>
          <a:p>
            <a:pPr indent="-342900" lvl="1" marL="914400" rtl="0" algn="l">
              <a:lnSpc>
                <a:spcPct val="115000"/>
              </a:lnSpc>
              <a:spcBef>
                <a:spcPts val="0"/>
              </a:spcBef>
              <a:spcAft>
                <a:spcPts val="0"/>
              </a:spcAft>
              <a:buClr>
                <a:schemeClr val="dk1"/>
              </a:buClr>
              <a:buSzPts val="1800"/>
              <a:buFont typeface="Georgia"/>
              <a:buChar char="○"/>
            </a:pPr>
            <a:r>
              <a:rPr lang="en" sz="1800">
                <a:solidFill>
                  <a:schemeClr val="dk1"/>
                </a:solidFill>
                <a:highlight>
                  <a:srgbClr val="000000"/>
                </a:highlight>
                <a:latin typeface="Verdana"/>
                <a:ea typeface="Verdana"/>
                <a:cs typeface="Verdana"/>
                <a:sym typeface="Verdana"/>
              </a:rPr>
              <a:t>It was </a:t>
            </a:r>
            <a:r>
              <a:rPr lang="en" sz="1800">
                <a:solidFill>
                  <a:srgbClr val="FFFF00"/>
                </a:solidFill>
                <a:highlight>
                  <a:srgbClr val="000000"/>
                </a:highlight>
                <a:latin typeface="Verdana"/>
                <a:ea typeface="Verdana"/>
                <a:cs typeface="Verdana"/>
                <a:sym typeface="Verdana"/>
              </a:rPr>
              <a:t>adopted in 2010 in Nagoya</a:t>
            </a:r>
            <a:r>
              <a:rPr lang="en" sz="1800">
                <a:solidFill>
                  <a:schemeClr val="dk1"/>
                </a:solidFill>
                <a:highlight>
                  <a:srgbClr val="000000"/>
                </a:highlight>
                <a:latin typeface="Verdana"/>
                <a:ea typeface="Verdana"/>
                <a:cs typeface="Verdana"/>
                <a:sym typeface="Verdana"/>
              </a:rPr>
              <a:t>, Japan, and entered into force in 2014.</a:t>
            </a:r>
            <a:endParaRPr sz="1800">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6" name="Shape 446"/>
        <p:cNvGrpSpPr/>
        <p:nvPr/>
      </p:nvGrpSpPr>
      <p:grpSpPr>
        <a:xfrm>
          <a:off x="0" y="0"/>
          <a:ext cx="0" cy="0"/>
          <a:chOff x="0" y="0"/>
          <a:chExt cx="0" cy="0"/>
        </a:xfrm>
      </p:grpSpPr>
      <p:sp>
        <p:nvSpPr>
          <p:cNvPr id="447" name="Google Shape;447;p85"/>
          <p:cNvSpPr txBox="1"/>
          <p:nvPr>
            <p:ph idx="1" type="body"/>
          </p:nvPr>
        </p:nvSpPr>
        <p:spPr>
          <a:xfrm>
            <a:off x="3449300" y="162325"/>
            <a:ext cx="55695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Red sanders: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Why in News: </a:t>
            </a:r>
            <a:r>
              <a:rPr lang="en">
                <a:solidFill>
                  <a:srgbClr val="FFFF00"/>
                </a:solidFill>
                <a:highlight>
                  <a:srgbClr val="000000"/>
                </a:highlight>
                <a:latin typeface="Verdana"/>
                <a:ea typeface="Verdana"/>
                <a:cs typeface="Verdana"/>
                <a:sym typeface="Verdana"/>
              </a:rPr>
              <a:t>International Union for Conservation of Nature has reclassified Red Sanders as ‘Endangered’ </a:t>
            </a:r>
            <a:r>
              <a:rPr lang="en">
                <a:solidFill>
                  <a:schemeClr val="dk1"/>
                </a:solidFill>
                <a:highlight>
                  <a:srgbClr val="000000"/>
                </a:highlight>
                <a:latin typeface="Verdana"/>
                <a:ea typeface="Verdana"/>
                <a:cs typeface="Verdana"/>
                <a:sym typeface="Verdana"/>
              </a:rPr>
              <a:t>in its Red List, after it was listed as ‘Near Threatened’ in 2018.</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About: </a:t>
            </a:r>
            <a:r>
              <a:rPr lang="en">
                <a:solidFill>
                  <a:srgbClr val="FFFF00"/>
                </a:solidFill>
                <a:highlight>
                  <a:srgbClr val="000000"/>
                </a:highlight>
                <a:latin typeface="Verdana"/>
                <a:ea typeface="Verdana"/>
                <a:cs typeface="Verdana"/>
                <a:sym typeface="Verdana"/>
              </a:rPr>
              <a:t>Red Sanders (Pterocarpus santalinus) </a:t>
            </a:r>
            <a:r>
              <a:rPr lang="en">
                <a:solidFill>
                  <a:schemeClr val="dk1"/>
                </a:solidFill>
                <a:highlight>
                  <a:srgbClr val="000000"/>
                </a:highlight>
                <a:latin typeface="Verdana"/>
                <a:ea typeface="Verdana"/>
                <a:cs typeface="Verdana"/>
                <a:sym typeface="Verdana"/>
              </a:rPr>
              <a:t>is an endemic tree species of India, mainly found in the Eastern Ghats of Andhra Pradesh.</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Habitat:</a:t>
            </a:r>
            <a:r>
              <a:rPr lang="en">
                <a:solidFill>
                  <a:srgbClr val="FFFF00"/>
                </a:solidFill>
                <a:highlight>
                  <a:srgbClr val="000000"/>
                </a:highlight>
                <a:latin typeface="Verdana"/>
                <a:ea typeface="Verdana"/>
                <a:cs typeface="Verdana"/>
                <a:sym typeface="Verdana"/>
              </a:rPr>
              <a:t> It grows in rocky, degraded, and fallow lands</a:t>
            </a:r>
            <a:r>
              <a:rPr lang="en">
                <a:solidFill>
                  <a:schemeClr val="dk1"/>
                </a:solidFill>
                <a:highlight>
                  <a:srgbClr val="000000"/>
                </a:highlight>
                <a:latin typeface="Verdana"/>
                <a:ea typeface="Verdana"/>
                <a:cs typeface="Verdana"/>
                <a:sym typeface="Verdana"/>
              </a:rPr>
              <a:t> with red soil under hot and dry climatic conditions.</a:t>
            </a:r>
            <a:endParaRPr>
              <a:solidFill>
                <a:schemeClr val="dk1"/>
              </a:solidFill>
              <a:highlight>
                <a:srgbClr val="000000"/>
              </a:highlight>
              <a:latin typeface="Verdana"/>
              <a:ea typeface="Verdana"/>
              <a:cs typeface="Verdana"/>
              <a:sym typeface="Verdana"/>
            </a:endParaRPr>
          </a:p>
        </p:txBody>
      </p:sp>
      <p:pic>
        <p:nvPicPr>
          <p:cNvPr id="448" name="Google Shape;448;p85"/>
          <p:cNvPicPr preferRelativeResize="0"/>
          <p:nvPr/>
        </p:nvPicPr>
        <p:blipFill>
          <a:blip r:embed="rId3">
            <a:alphaModFix/>
          </a:blip>
          <a:stretch>
            <a:fillRect/>
          </a:stretch>
        </p:blipFill>
        <p:spPr>
          <a:xfrm>
            <a:off x="152400" y="152400"/>
            <a:ext cx="3144501" cy="1768782"/>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2" name="Shape 452"/>
        <p:cNvGrpSpPr/>
        <p:nvPr/>
      </p:nvGrpSpPr>
      <p:grpSpPr>
        <a:xfrm>
          <a:off x="0" y="0"/>
          <a:ext cx="0" cy="0"/>
          <a:chOff x="0" y="0"/>
          <a:chExt cx="0" cy="0"/>
        </a:xfrm>
      </p:grpSpPr>
      <p:sp>
        <p:nvSpPr>
          <p:cNvPr id="453" name="Google Shape;453;p86"/>
          <p:cNvSpPr txBox="1"/>
          <p:nvPr>
            <p:ph idx="1" type="body"/>
          </p:nvPr>
        </p:nvSpPr>
        <p:spPr>
          <a:xfrm>
            <a:off x="2759425" y="167400"/>
            <a:ext cx="62757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Threats: Major threats include i</a:t>
            </a:r>
            <a:r>
              <a:rPr lang="en">
                <a:solidFill>
                  <a:srgbClr val="FFFF00"/>
                </a:solidFill>
                <a:highlight>
                  <a:srgbClr val="000000"/>
                </a:highlight>
                <a:latin typeface="Verdana"/>
                <a:ea typeface="Verdana"/>
                <a:cs typeface="Verdana"/>
                <a:sym typeface="Verdana"/>
              </a:rPr>
              <a:t>llicit felling for smuggling, forest fires, cattle grazing</a:t>
            </a:r>
            <a:r>
              <a:rPr lang="en">
                <a:solidFill>
                  <a:schemeClr val="dk1"/>
                </a:solidFill>
                <a:highlight>
                  <a:srgbClr val="000000"/>
                </a:highlight>
                <a:latin typeface="Verdana"/>
                <a:ea typeface="Verdana"/>
                <a:cs typeface="Verdana"/>
                <a:sym typeface="Verdana"/>
              </a:rPr>
              <a:t>, and other human-induced pressures.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Uses: It is highly valued for its rich color and medicinal </a:t>
            </a:r>
            <a:r>
              <a:rPr lang="en">
                <a:solidFill>
                  <a:srgbClr val="FFFF00"/>
                </a:solidFill>
                <a:highlight>
                  <a:srgbClr val="000000"/>
                </a:highlight>
                <a:latin typeface="Verdana"/>
                <a:ea typeface="Verdana"/>
                <a:cs typeface="Verdana"/>
                <a:sym typeface="Verdana"/>
              </a:rPr>
              <a:t>properties, with demand in Asia (especially China and Japan) for cosmetics, medicines, furniture, woodcraft, and musical </a:t>
            </a:r>
            <a:r>
              <a:rPr lang="en">
                <a:solidFill>
                  <a:schemeClr val="dk1"/>
                </a:solidFill>
                <a:highlight>
                  <a:srgbClr val="000000"/>
                </a:highlight>
                <a:latin typeface="Verdana"/>
                <a:ea typeface="Verdana"/>
                <a:cs typeface="Verdana"/>
                <a:sym typeface="Verdana"/>
              </a:rPr>
              <a:t>instruments.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Protection Status: It is </a:t>
            </a:r>
            <a:r>
              <a:rPr lang="en">
                <a:solidFill>
                  <a:srgbClr val="FFFF00"/>
                </a:solidFill>
                <a:highlight>
                  <a:srgbClr val="000000"/>
                </a:highlight>
                <a:latin typeface="Verdana"/>
                <a:ea typeface="Verdana"/>
                <a:cs typeface="Verdana"/>
                <a:sym typeface="Verdana"/>
              </a:rPr>
              <a:t>listed as ‘Endangered’ in the IUCN Red List, included in CITES Appendix II,</a:t>
            </a:r>
            <a:r>
              <a:rPr lang="en">
                <a:solidFill>
                  <a:schemeClr val="dk1"/>
                </a:solidFill>
                <a:highlight>
                  <a:srgbClr val="000000"/>
                </a:highlight>
                <a:latin typeface="Verdana"/>
                <a:ea typeface="Verdana"/>
                <a:cs typeface="Verdana"/>
                <a:sym typeface="Verdana"/>
              </a:rPr>
              <a:t> and protected under Schedule II of the Wildlife (Protection) Act, 1972.</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7" name="Shape 457"/>
        <p:cNvGrpSpPr/>
        <p:nvPr/>
      </p:nvGrpSpPr>
      <p:grpSpPr>
        <a:xfrm>
          <a:off x="0" y="0"/>
          <a:ext cx="0" cy="0"/>
          <a:chOff x="0" y="0"/>
          <a:chExt cx="0" cy="0"/>
        </a:xfrm>
      </p:grpSpPr>
      <p:sp>
        <p:nvSpPr>
          <p:cNvPr id="458" name="Google Shape;458;p87"/>
          <p:cNvSpPr txBox="1"/>
          <p:nvPr>
            <p:ph idx="1" type="body"/>
          </p:nvPr>
        </p:nvSpPr>
        <p:spPr>
          <a:xfrm>
            <a:off x="4572000" y="162325"/>
            <a:ext cx="42603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White-bellied heron:</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Union Environment Ministry panel has </a:t>
            </a:r>
            <a:r>
              <a:rPr lang="en">
                <a:solidFill>
                  <a:srgbClr val="FFFF00"/>
                </a:solidFill>
                <a:highlight>
                  <a:srgbClr val="000000"/>
                </a:highlight>
                <a:latin typeface="Verdana"/>
                <a:ea typeface="Verdana"/>
                <a:cs typeface="Verdana"/>
                <a:sym typeface="Verdana"/>
              </a:rPr>
              <a:t>recommended environmental clearance for Kalai-II hydroelectric project on Lohit River in Arunachal Pradesh</a:t>
            </a:r>
            <a:r>
              <a:rPr lang="en">
                <a:solidFill>
                  <a:schemeClr val="dk1"/>
                </a:solidFill>
                <a:highlight>
                  <a:srgbClr val="000000"/>
                </a:highlight>
                <a:latin typeface="Verdana"/>
                <a:ea typeface="Verdana"/>
                <a:cs typeface="Verdana"/>
                <a:sym typeface="Verdana"/>
              </a:rPr>
              <a:t> despite protest to conserve white-bellied heron bird.</a:t>
            </a:r>
            <a:endParaRPr>
              <a:solidFill>
                <a:schemeClr val="dk1"/>
              </a:solidFill>
              <a:highlight>
                <a:srgbClr val="000000"/>
              </a:highlight>
              <a:latin typeface="Verdana"/>
              <a:ea typeface="Verdana"/>
              <a:cs typeface="Verdana"/>
              <a:sym typeface="Verdana"/>
            </a:endParaRPr>
          </a:p>
        </p:txBody>
      </p:sp>
      <p:pic>
        <p:nvPicPr>
          <p:cNvPr id="459" name="Google Shape;459;p87"/>
          <p:cNvPicPr preferRelativeResize="0"/>
          <p:nvPr/>
        </p:nvPicPr>
        <p:blipFill>
          <a:blip r:embed="rId3">
            <a:alphaModFix/>
          </a:blip>
          <a:stretch>
            <a:fillRect/>
          </a:stretch>
        </p:blipFill>
        <p:spPr>
          <a:xfrm>
            <a:off x="152400" y="152400"/>
            <a:ext cx="4267200" cy="24003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3" name="Shape 463"/>
        <p:cNvGrpSpPr/>
        <p:nvPr/>
      </p:nvGrpSpPr>
      <p:grpSpPr>
        <a:xfrm>
          <a:off x="0" y="0"/>
          <a:ext cx="0" cy="0"/>
          <a:chOff x="0" y="0"/>
          <a:chExt cx="0" cy="0"/>
        </a:xfrm>
      </p:grpSpPr>
      <p:sp>
        <p:nvSpPr>
          <p:cNvPr id="464" name="Google Shape;464;p88"/>
          <p:cNvSpPr txBox="1"/>
          <p:nvPr>
            <p:ph idx="1" type="body"/>
          </p:nvPr>
        </p:nvSpPr>
        <p:spPr>
          <a:xfrm>
            <a:off x="3834800" y="162325"/>
            <a:ext cx="49974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White-bellied heron:</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White-bellied Heron is also known as </a:t>
            </a:r>
            <a:r>
              <a:rPr lang="en">
                <a:solidFill>
                  <a:srgbClr val="FFFF00"/>
                </a:solidFill>
                <a:highlight>
                  <a:srgbClr val="000000"/>
                </a:highlight>
                <a:latin typeface="Verdana"/>
                <a:ea typeface="Verdana"/>
                <a:cs typeface="Verdana"/>
                <a:sym typeface="Verdana"/>
              </a:rPr>
              <a:t>Imperial Heron or Great White-bellied Heron</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the </a:t>
            </a:r>
            <a:r>
              <a:rPr lang="en">
                <a:solidFill>
                  <a:srgbClr val="FFFF00"/>
                </a:solidFill>
                <a:highlight>
                  <a:srgbClr val="000000"/>
                </a:highlight>
                <a:latin typeface="Verdana"/>
                <a:ea typeface="Verdana"/>
                <a:cs typeface="Verdana"/>
                <a:sym typeface="Verdana"/>
              </a:rPr>
              <a:t>second-largest living heron species</a:t>
            </a:r>
            <a:r>
              <a:rPr lang="en">
                <a:solidFill>
                  <a:schemeClr val="dk1"/>
                </a:solidFill>
                <a:highlight>
                  <a:srgbClr val="000000"/>
                </a:highlight>
                <a:latin typeface="Verdana"/>
                <a:ea typeface="Verdana"/>
                <a:cs typeface="Verdana"/>
                <a:sym typeface="Verdana"/>
              </a:rPr>
              <a:t>, distinguished by its prominent white belly</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largely non-migratory but exhibits local or post-breeding </a:t>
            </a:r>
            <a:r>
              <a:rPr lang="en">
                <a:solidFill>
                  <a:schemeClr val="dk1"/>
                </a:solidFill>
                <a:highlight>
                  <a:srgbClr val="000000"/>
                </a:highlight>
                <a:latin typeface="Verdana"/>
                <a:ea typeface="Verdana"/>
                <a:cs typeface="Verdana"/>
                <a:sym typeface="Verdana"/>
              </a:rPr>
              <a:t>dispersal</a:t>
            </a:r>
            <a:endParaRPr>
              <a:solidFill>
                <a:schemeClr val="dk1"/>
              </a:solidFill>
              <a:highlight>
                <a:srgbClr val="000000"/>
              </a:highlight>
              <a:latin typeface="Verdana"/>
              <a:ea typeface="Verdana"/>
              <a:cs typeface="Verdana"/>
              <a:sym typeface="Verdana"/>
            </a:endParaRPr>
          </a:p>
        </p:txBody>
      </p:sp>
      <p:pic>
        <p:nvPicPr>
          <p:cNvPr id="465" name="Google Shape;465;p88"/>
          <p:cNvPicPr preferRelativeResize="0"/>
          <p:nvPr/>
        </p:nvPicPr>
        <p:blipFill>
          <a:blip r:embed="rId3">
            <a:alphaModFix/>
          </a:blip>
          <a:stretch>
            <a:fillRect/>
          </a:stretch>
        </p:blipFill>
        <p:spPr>
          <a:xfrm>
            <a:off x="152400" y="152400"/>
            <a:ext cx="3530001" cy="2721729"/>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9" name="Shape 469"/>
        <p:cNvGrpSpPr/>
        <p:nvPr/>
      </p:nvGrpSpPr>
      <p:grpSpPr>
        <a:xfrm>
          <a:off x="0" y="0"/>
          <a:ext cx="0" cy="0"/>
          <a:chOff x="0" y="0"/>
          <a:chExt cx="0" cy="0"/>
        </a:xfrm>
      </p:grpSpPr>
      <p:sp>
        <p:nvSpPr>
          <p:cNvPr id="470" name="Google Shape;470;p89"/>
          <p:cNvSpPr txBox="1"/>
          <p:nvPr>
            <p:ph idx="1" type="body"/>
          </p:nvPr>
        </p:nvSpPr>
        <p:spPr>
          <a:xfrm>
            <a:off x="3165225" y="162325"/>
            <a:ext cx="5667000" cy="4808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inhabits undisturbed rivers and wetlands in the foothills of</a:t>
            </a:r>
            <a:r>
              <a:rPr lang="en">
                <a:solidFill>
                  <a:schemeClr val="dk1"/>
                </a:solidFill>
                <a:highlight>
                  <a:srgbClr val="000000"/>
                </a:highlight>
                <a:latin typeface="Verdana"/>
                <a:ea typeface="Verdana"/>
                <a:cs typeface="Verdana"/>
                <a:sym typeface="Verdana"/>
              </a:rPr>
              <a:t> the Eastern Himalayas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distributed across the Indian subcontinent and Southeast Asia,</a:t>
            </a:r>
            <a:r>
              <a:rPr lang="en">
                <a:solidFill>
                  <a:schemeClr val="dk1"/>
                </a:solidFill>
                <a:highlight>
                  <a:srgbClr val="000000"/>
                </a:highlight>
                <a:latin typeface="Verdana"/>
                <a:ea typeface="Verdana"/>
                <a:cs typeface="Verdana"/>
                <a:sym typeface="Verdana"/>
              </a:rPr>
              <a:t> including India (Arunachal Pradesh, Assam), Bhutan and Bangladesh</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listed as Critically Endangered on the IUCN Red List</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placed under Schedule I of the Wildlife Protection Act,</a:t>
            </a:r>
            <a:r>
              <a:rPr lang="en">
                <a:solidFill>
                  <a:schemeClr val="dk1"/>
                </a:solidFill>
                <a:highlight>
                  <a:srgbClr val="000000"/>
                </a:highlight>
                <a:latin typeface="Verdana"/>
                <a:ea typeface="Verdana"/>
                <a:cs typeface="Verdana"/>
                <a:sym typeface="Verdana"/>
              </a:rPr>
              <a:t> 1972 in India</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4" name="Shape 474"/>
        <p:cNvGrpSpPr/>
        <p:nvPr/>
      </p:nvGrpSpPr>
      <p:grpSpPr>
        <a:xfrm>
          <a:off x="0" y="0"/>
          <a:ext cx="0" cy="0"/>
          <a:chOff x="0" y="0"/>
          <a:chExt cx="0" cy="0"/>
        </a:xfrm>
      </p:grpSpPr>
      <p:sp>
        <p:nvSpPr>
          <p:cNvPr id="475" name="Google Shape;475;p90"/>
          <p:cNvSpPr txBox="1"/>
          <p:nvPr>
            <p:ph idx="1" type="body"/>
          </p:nvPr>
        </p:nvSpPr>
        <p:spPr>
          <a:xfrm>
            <a:off x="4572000" y="162325"/>
            <a:ext cx="42603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Taj Trapezium Zone (TTZ):</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The National Green Tribunal (NGT) notice to centre and UP government highlighted concerns </a:t>
            </a:r>
            <a:r>
              <a:rPr lang="en">
                <a:solidFill>
                  <a:schemeClr val="dk1"/>
                </a:solidFill>
                <a:highlight>
                  <a:srgbClr val="000000"/>
                </a:highlight>
                <a:latin typeface="Verdana"/>
                <a:ea typeface="Verdana"/>
                <a:cs typeface="Verdana"/>
                <a:sym typeface="Verdana"/>
              </a:rPr>
              <a:t>over non-compliance with environmental norms in the protected Taj Trapezium Zone.</a:t>
            </a:r>
            <a:endParaRPr>
              <a:solidFill>
                <a:schemeClr val="dk1"/>
              </a:solidFill>
              <a:highlight>
                <a:srgbClr val="000000"/>
              </a:highlight>
              <a:latin typeface="Verdana"/>
              <a:ea typeface="Verdana"/>
              <a:cs typeface="Verdana"/>
              <a:sym typeface="Verdana"/>
            </a:endParaRPr>
          </a:p>
        </p:txBody>
      </p:sp>
      <p:pic>
        <p:nvPicPr>
          <p:cNvPr id="476" name="Google Shape;476;p90"/>
          <p:cNvPicPr preferRelativeResize="0"/>
          <p:nvPr/>
        </p:nvPicPr>
        <p:blipFill>
          <a:blip r:embed="rId3">
            <a:alphaModFix/>
          </a:blip>
          <a:stretch>
            <a:fillRect/>
          </a:stretch>
        </p:blipFill>
        <p:spPr>
          <a:xfrm>
            <a:off x="152400" y="152400"/>
            <a:ext cx="4267200" cy="240030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80" name="Shape 480"/>
        <p:cNvGrpSpPr/>
        <p:nvPr/>
      </p:nvGrpSpPr>
      <p:grpSpPr>
        <a:xfrm>
          <a:off x="0" y="0"/>
          <a:ext cx="0" cy="0"/>
          <a:chOff x="0" y="0"/>
          <a:chExt cx="0" cy="0"/>
        </a:xfrm>
      </p:grpSpPr>
      <p:sp>
        <p:nvSpPr>
          <p:cNvPr id="481" name="Google Shape;481;p91"/>
          <p:cNvSpPr txBox="1"/>
          <p:nvPr>
            <p:ph idx="1" type="body"/>
          </p:nvPr>
        </p:nvSpPr>
        <p:spPr>
          <a:xfrm>
            <a:off x="3926100" y="81175"/>
            <a:ext cx="51600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Taj Trapezium Zone: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Taj Trapezium Zone is a </a:t>
            </a:r>
            <a:r>
              <a:rPr lang="en">
                <a:solidFill>
                  <a:srgbClr val="FFFF00"/>
                </a:solidFill>
                <a:highlight>
                  <a:srgbClr val="000000"/>
                </a:highlight>
                <a:latin typeface="Verdana"/>
                <a:ea typeface="Verdana"/>
                <a:cs typeface="Verdana"/>
                <a:sym typeface="Verdana"/>
              </a:rPr>
              <a:t>protected eco-sensitive area of about 10,400 sq. km around the Taj Mahal</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was </a:t>
            </a:r>
            <a:r>
              <a:rPr lang="en">
                <a:solidFill>
                  <a:srgbClr val="FFFF00"/>
                </a:solidFill>
                <a:highlight>
                  <a:srgbClr val="000000"/>
                </a:highlight>
                <a:latin typeface="Verdana"/>
                <a:ea typeface="Verdana"/>
                <a:cs typeface="Verdana"/>
                <a:sym typeface="Verdana"/>
              </a:rPr>
              <a:t>established following the MC Mehta vs Union of India</a:t>
            </a:r>
            <a:r>
              <a:rPr lang="en">
                <a:solidFill>
                  <a:schemeClr val="dk1"/>
                </a:solidFill>
                <a:highlight>
                  <a:srgbClr val="000000"/>
                </a:highlight>
                <a:latin typeface="Verdana"/>
                <a:ea typeface="Verdana"/>
                <a:cs typeface="Verdana"/>
                <a:sym typeface="Verdana"/>
              </a:rPr>
              <a:t> and </a:t>
            </a:r>
            <a:r>
              <a:rPr lang="en">
                <a:solidFill>
                  <a:srgbClr val="FFFF00"/>
                </a:solidFill>
                <a:highlight>
                  <a:srgbClr val="000000"/>
                </a:highlight>
                <a:latin typeface="Verdana"/>
                <a:ea typeface="Verdana"/>
                <a:cs typeface="Verdana"/>
                <a:sym typeface="Verdana"/>
              </a:rPr>
              <a:t>also covers Agra Fort and Fatehpur Sikri</a:t>
            </a:r>
            <a:endParaRPr>
              <a:solidFill>
                <a:srgbClr val="FFFF00"/>
              </a:solidFill>
              <a:highlight>
                <a:srgbClr val="000000"/>
              </a:highlight>
              <a:latin typeface="Verdana"/>
              <a:ea typeface="Verdana"/>
              <a:cs typeface="Verdana"/>
              <a:sym typeface="Verdana"/>
            </a:endParaRPr>
          </a:p>
        </p:txBody>
      </p:sp>
      <p:pic>
        <p:nvPicPr>
          <p:cNvPr id="482" name="Google Shape;482;p91"/>
          <p:cNvPicPr preferRelativeResize="0"/>
          <p:nvPr/>
        </p:nvPicPr>
        <p:blipFill>
          <a:blip r:embed="rId3">
            <a:alphaModFix/>
          </a:blip>
          <a:stretch>
            <a:fillRect/>
          </a:stretch>
        </p:blipFill>
        <p:spPr>
          <a:xfrm>
            <a:off x="152400" y="152400"/>
            <a:ext cx="3621300" cy="36670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9" name="Shape 89"/>
        <p:cNvGrpSpPr/>
        <p:nvPr/>
      </p:nvGrpSpPr>
      <p:grpSpPr>
        <a:xfrm>
          <a:off x="0" y="0"/>
          <a:ext cx="0" cy="0"/>
          <a:chOff x="0" y="0"/>
          <a:chExt cx="0" cy="0"/>
        </a:xfrm>
      </p:grpSpPr>
      <p:sp>
        <p:nvSpPr>
          <p:cNvPr id="90" name="Google Shape;90;p20"/>
          <p:cNvSpPr txBox="1"/>
          <p:nvPr>
            <p:ph idx="1" type="body"/>
          </p:nvPr>
        </p:nvSpPr>
        <p:spPr>
          <a:xfrm>
            <a:off x="4007275" y="162325"/>
            <a:ext cx="48252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00FFFF"/>
                </a:solidFill>
                <a:highlight>
                  <a:srgbClr val="000000"/>
                </a:highlight>
                <a:latin typeface="Verdana"/>
                <a:ea typeface="Verdana"/>
                <a:cs typeface="Verdana"/>
                <a:sym typeface="Verdana"/>
              </a:rPr>
              <a:t>16th National Voters’ Day:</a:t>
            </a:r>
            <a:endParaRPr>
              <a:solidFill>
                <a:srgbClr val="00FFFF"/>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16th National Voters’ Day (NVD-2026) is being celebrated by the Election Commission of India on </a:t>
            </a:r>
            <a:r>
              <a:rPr lang="en">
                <a:solidFill>
                  <a:srgbClr val="FFFF00"/>
                </a:solidFill>
                <a:highlight>
                  <a:srgbClr val="000000"/>
                </a:highlight>
                <a:latin typeface="Verdana"/>
                <a:ea typeface="Verdana"/>
                <a:cs typeface="Verdana"/>
                <a:sym typeface="Verdana"/>
              </a:rPr>
              <a:t>25 January 2026.</a:t>
            </a:r>
            <a:endParaRPr>
              <a:solidFill>
                <a:srgbClr val="FFFF00"/>
              </a:solidFill>
              <a:highlight>
                <a:srgbClr val="000000"/>
              </a:highlight>
              <a:latin typeface="Verdana"/>
              <a:ea typeface="Verdana"/>
              <a:cs typeface="Verdana"/>
              <a:sym typeface="Verdana"/>
            </a:endParaRPr>
          </a:p>
        </p:txBody>
      </p:sp>
      <p:pic>
        <p:nvPicPr>
          <p:cNvPr id="91" name="Google Shape;91;p20"/>
          <p:cNvPicPr preferRelativeResize="0"/>
          <p:nvPr/>
        </p:nvPicPr>
        <p:blipFill>
          <a:blip r:embed="rId3">
            <a:alphaModFix/>
          </a:blip>
          <a:stretch>
            <a:fillRect/>
          </a:stretch>
        </p:blipFill>
        <p:spPr>
          <a:xfrm>
            <a:off x="152400" y="152400"/>
            <a:ext cx="3530225" cy="44084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86" name="Shape 486"/>
        <p:cNvGrpSpPr/>
        <p:nvPr/>
      </p:nvGrpSpPr>
      <p:grpSpPr>
        <a:xfrm>
          <a:off x="0" y="0"/>
          <a:ext cx="0" cy="0"/>
          <a:chOff x="0" y="0"/>
          <a:chExt cx="0" cy="0"/>
        </a:xfrm>
      </p:grpSpPr>
      <p:sp>
        <p:nvSpPr>
          <p:cNvPr id="487" name="Google Shape;487;p92"/>
          <p:cNvSpPr txBox="1"/>
          <p:nvPr>
            <p:ph idx="1" type="body"/>
          </p:nvPr>
        </p:nvSpPr>
        <p:spPr>
          <a:xfrm>
            <a:off x="3094225" y="162325"/>
            <a:ext cx="5738100" cy="4808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Taj Trapezium Zone Pollution (Prevention and Control) Authority</a:t>
            </a:r>
            <a:r>
              <a:rPr lang="en">
                <a:solidFill>
                  <a:schemeClr val="dk1"/>
                </a:solidFill>
                <a:highlight>
                  <a:srgbClr val="000000"/>
                </a:highlight>
                <a:latin typeface="Verdana"/>
                <a:ea typeface="Verdana"/>
                <a:cs typeface="Verdana"/>
                <a:sym typeface="Verdana"/>
              </a:rPr>
              <a:t> was created under the 1996 judgment under the </a:t>
            </a:r>
            <a:r>
              <a:rPr lang="en">
                <a:solidFill>
                  <a:srgbClr val="FFFF00"/>
                </a:solidFill>
                <a:highlight>
                  <a:srgbClr val="000000"/>
                </a:highlight>
                <a:latin typeface="Verdana"/>
                <a:ea typeface="Verdana"/>
                <a:cs typeface="Verdana"/>
                <a:sym typeface="Verdana"/>
              </a:rPr>
              <a:t>Environment Protection Act </a:t>
            </a:r>
            <a:r>
              <a:rPr lang="en">
                <a:solidFill>
                  <a:schemeClr val="dk1"/>
                </a:solidFill>
                <a:highlight>
                  <a:srgbClr val="000000"/>
                </a:highlight>
                <a:latin typeface="Verdana"/>
                <a:ea typeface="Verdana"/>
                <a:cs typeface="Verdana"/>
                <a:sym typeface="Verdana"/>
              </a:rPr>
              <a:t>to regulate industries, construction, and emissions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Under the MC Mehta vs Union of India, the Supreme Court banned felling of trees within a 5 km aerial distance</a:t>
            </a:r>
            <a:r>
              <a:rPr lang="en">
                <a:solidFill>
                  <a:schemeClr val="dk1"/>
                </a:solidFill>
                <a:highlight>
                  <a:srgbClr val="000000"/>
                </a:highlight>
                <a:latin typeface="Verdana"/>
                <a:ea typeface="Verdana"/>
                <a:cs typeface="Verdana"/>
                <a:sym typeface="Verdana"/>
              </a:rPr>
              <a:t> from the Taj Mahal without prior permission of the Court.</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91" name="Shape 491"/>
        <p:cNvGrpSpPr/>
        <p:nvPr/>
      </p:nvGrpSpPr>
      <p:grpSpPr>
        <a:xfrm>
          <a:off x="0" y="0"/>
          <a:ext cx="0" cy="0"/>
          <a:chOff x="0" y="0"/>
          <a:chExt cx="0" cy="0"/>
        </a:xfrm>
      </p:grpSpPr>
      <p:sp>
        <p:nvSpPr>
          <p:cNvPr id="492" name="Google Shape;492;p93"/>
          <p:cNvSpPr txBox="1"/>
          <p:nvPr>
            <p:ph idx="1" type="body"/>
          </p:nvPr>
        </p:nvSpPr>
        <p:spPr>
          <a:xfrm>
            <a:off x="3398575" y="0"/>
            <a:ext cx="5701500" cy="50523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NGT: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National Green Tribunal is a </a:t>
            </a:r>
            <a:r>
              <a:rPr lang="en">
                <a:solidFill>
                  <a:srgbClr val="FFFF00"/>
                </a:solidFill>
                <a:highlight>
                  <a:srgbClr val="000000"/>
                </a:highlight>
                <a:latin typeface="Verdana"/>
                <a:ea typeface="Verdana"/>
                <a:cs typeface="Verdana"/>
                <a:sym typeface="Verdana"/>
              </a:rPr>
              <a:t>statutory body established under the National Green Tribunal Act</a:t>
            </a:r>
            <a:r>
              <a:rPr lang="en">
                <a:solidFill>
                  <a:schemeClr val="dk1"/>
                </a:solidFill>
                <a:highlight>
                  <a:srgbClr val="000000"/>
                </a:highlight>
                <a:latin typeface="Verdana"/>
                <a:ea typeface="Verdana"/>
                <a:cs typeface="Verdana"/>
                <a:sym typeface="Verdana"/>
              </a:rPr>
              <a:t> for speedy disposal of environmental cases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strengthens enforcement and compliance of environmental laws</a:t>
            </a:r>
            <a:r>
              <a:rPr lang="en">
                <a:solidFill>
                  <a:schemeClr val="dk1"/>
                </a:solidFill>
                <a:highlight>
                  <a:srgbClr val="000000"/>
                </a:highlight>
                <a:latin typeface="Verdana"/>
                <a:ea typeface="Verdana"/>
                <a:cs typeface="Verdana"/>
                <a:sym typeface="Verdana"/>
              </a:rPr>
              <a:t> through effective judicial oversight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covers key laws </a:t>
            </a:r>
            <a:r>
              <a:rPr lang="en">
                <a:solidFill>
                  <a:schemeClr val="dk1"/>
                </a:solidFill>
                <a:highlight>
                  <a:srgbClr val="000000"/>
                </a:highlight>
                <a:latin typeface="Verdana"/>
                <a:ea typeface="Verdana"/>
                <a:cs typeface="Verdana"/>
                <a:sym typeface="Verdana"/>
              </a:rPr>
              <a:t>such as the Environment Protection Act, Water Act, and Air Act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does not have jurisdiction over the Wildlife Protection Act, Indian Forest Act, and Forest Rights Act</a:t>
            </a:r>
            <a:endParaRPr>
              <a:solidFill>
                <a:srgbClr val="FFFF00"/>
              </a:solidFill>
              <a:highlight>
                <a:srgbClr val="000000"/>
              </a:highlight>
              <a:latin typeface="Verdana"/>
              <a:ea typeface="Verdana"/>
              <a:cs typeface="Verdana"/>
              <a:sym typeface="Verdana"/>
            </a:endParaRPr>
          </a:p>
        </p:txBody>
      </p:sp>
      <p:pic>
        <p:nvPicPr>
          <p:cNvPr id="493" name="Google Shape;493;p93"/>
          <p:cNvPicPr preferRelativeResize="0"/>
          <p:nvPr/>
        </p:nvPicPr>
        <p:blipFill>
          <a:blip r:embed="rId3">
            <a:alphaModFix/>
          </a:blip>
          <a:stretch>
            <a:fillRect/>
          </a:stretch>
        </p:blipFill>
        <p:spPr>
          <a:xfrm>
            <a:off x="152400" y="152400"/>
            <a:ext cx="3093774" cy="1740248"/>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97" name="Shape 497"/>
        <p:cNvGrpSpPr/>
        <p:nvPr/>
      </p:nvGrpSpPr>
      <p:grpSpPr>
        <a:xfrm>
          <a:off x="0" y="0"/>
          <a:ext cx="0" cy="0"/>
          <a:chOff x="0" y="0"/>
          <a:chExt cx="0" cy="0"/>
        </a:xfrm>
      </p:grpSpPr>
      <p:sp>
        <p:nvSpPr>
          <p:cNvPr id="498" name="Google Shape;498;p94"/>
          <p:cNvSpPr txBox="1"/>
          <p:nvPr>
            <p:ph idx="1" type="body"/>
          </p:nvPr>
        </p:nvSpPr>
        <p:spPr>
          <a:xfrm>
            <a:off x="4646400" y="162325"/>
            <a:ext cx="41859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Rangelands and Pastoralists:</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United Nations has declared 2026 as </a:t>
            </a:r>
            <a:r>
              <a:rPr lang="en">
                <a:solidFill>
                  <a:schemeClr val="dk1"/>
                </a:solidFill>
                <a:highlight>
                  <a:srgbClr val="000000"/>
                </a:highlight>
                <a:latin typeface="Verdana"/>
                <a:ea typeface="Verdana"/>
                <a:cs typeface="Verdana"/>
                <a:sym typeface="Verdana"/>
              </a:rPr>
              <a:t>‘International Year for Rangelands and Pastoralists’.</a:t>
            </a:r>
            <a:endParaRPr>
              <a:solidFill>
                <a:schemeClr val="dk1"/>
              </a:solidFill>
              <a:highlight>
                <a:srgbClr val="000000"/>
              </a:highlight>
              <a:latin typeface="Verdana"/>
              <a:ea typeface="Verdana"/>
              <a:cs typeface="Verdana"/>
              <a:sym typeface="Verdana"/>
            </a:endParaRPr>
          </a:p>
        </p:txBody>
      </p:sp>
      <p:pic>
        <p:nvPicPr>
          <p:cNvPr id="499" name="Google Shape;499;p94"/>
          <p:cNvPicPr preferRelativeResize="0"/>
          <p:nvPr/>
        </p:nvPicPr>
        <p:blipFill>
          <a:blip r:embed="rId3">
            <a:alphaModFix/>
          </a:blip>
          <a:stretch>
            <a:fillRect/>
          </a:stretch>
        </p:blipFill>
        <p:spPr>
          <a:xfrm>
            <a:off x="152400" y="152400"/>
            <a:ext cx="4341600" cy="244215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03" name="Shape 503"/>
        <p:cNvGrpSpPr/>
        <p:nvPr/>
      </p:nvGrpSpPr>
      <p:grpSpPr>
        <a:xfrm>
          <a:off x="0" y="0"/>
          <a:ext cx="0" cy="0"/>
          <a:chOff x="0" y="0"/>
          <a:chExt cx="0" cy="0"/>
        </a:xfrm>
      </p:grpSpPr>
      <p:sp>
        <p:nvSpPr>
          <p:cNvPr id="504" name="Google Shape;504;p95"/>
          <p:cNvSpPr txBox="1"/>
          <p:nvPr>
            <p:ph idx="1" type="body"/>
          </p:nvPr>
        </p:nvSpPr>
        <p:spPr>
          <a:xfrm>
            <a:off x="3793575" y="206925"/>
            <a:ext cx="5038800" cy="4670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What are rangelands?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UNCCD report defines rangelands as </a:t>
            </a:r>
            <a:r>
              <a:rPr lang="en">
                <a:solidFill>
                  <a:srgbClr val="FFFF00"/>
                </a:solidFill>
                <a:highlight>
                  <a:srgbClr val="000000"/>
                </a:highlight>
                <a:latin typeface="Verdana"/>
                <a:ea typeface="Verdana"/>
                <a:cs typeface="Verdana"/>
                <a:sym typeface="Verdana"/>
              </a:rPr>
              <a:t>natural or semi-natural ecosystems that are grazed by livestock</a:t>
            </a:r>
            <a:r>
              <a:rPr lang="en">
                <a:solidFill>
                  <a:schemeClr val="dk1"/>
                </a:solidFill>
                <a:highlight>
                  <a:srgbClr val="000000"/>
                </a:highlight>
                <a:latin typeface="Verdana"/>
                <a:ea typeface="Verdana"/>
                <a:cs typeface="Verdana"/>
                <a:sym typeface="Verdana"/>
              </a:rPr>
              <a:t> or wild animals.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Rangelands </a:t>
            </a:r>
            <a:r>
              <a:rPr lang="en">
                <a:solidFill>
                  <a:srgbClr val="FFFF00"/>
                </a:solidFill>
                <a:highlight>
                  <a:srgbClr val="000000"/>
                </a:highlight>
                <a:latin typeface="Verdana"/>
                <a:ea typeface="Verdana"/>
                <a:cs typeface="Verdana"/>
                <a:sym typeface="Verdana"/>
              </a:rPr>
              <a:t>contain vegetation such as grasses</a:t>
            </a:r>
            <a:r>
              <a:rPr lang="en">
                <a:solidFill>
                  <a:schemeClr val="dk1"/>
                </a:solidFill>
                <a:highlight>
                  <a:srgbClr val="000000"/>
                </a:highlight>
                <a:latin typeface="Verdana"/>
                <a:ea typeface="Verdana"/>
                <a:cs typeface="Verdana"/>
                <a:sym typeface="Verdana"/>
              </a:rPr>
              <a:t>, shrubs, bushes, open forests, and agroforestry systems.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a:t>
            </a:r>
            <a:r>
              <a:rPr lang="en">
                <a:solidFill>
                  <a:srgbClr val="FFFF00"/>
                </a:solidFill>
                <a:highlight>
                  <a:srgbClr val="000000"/>
                </a:highlight>
                <a:latin typeface="Verdana"/>
                <a:ea typeface="Verdana"/>
                <a:cs typeface="Verdana"/>
                <a:sym typeface="Verdana"/>
              </a:rPr>
              <a:t> exact nature</a:t>
            </a:r>
            <a:r>
              <a:rPr lang="en">
                <a:solidFill>
                  <a:schemeClr val="dk1"/>
                </a:solidFill>
                <a:highlight>
                  <a:srgbClr val="000000"/>
                </a:highlight>
                <a:latin typeface="Verdana"/>
                <a:ea typeface="Verdana"/>
                <a:cs typeface="Verdana"/>
                <a:sym typeface="Verdana"/>
              </a:rPr>
              <a:t> of rangelands’ vegetation is </a:t>
            </a:r>
            <a:r>
              <a:rPr lang="en">
                <a:solidFill>
                  <a:srgbClr val="FFFF00"/>
                </a:solidFill>
                <a:highlight>
                  <a:srgbClr val="000000"/>
                </a:highlight>
                <a:latin typeface="Verdana"/>
                <a:ea typeface="Verdana"/>
                <a:cs typeface="Verdana"/>
                <a:sym typeface="Verdana"/>
              </a:rPr>
              <a:t>influenced by rainfall, temperature</a:t>
            </a:r>
            <a:r>
              <a:rPr lang="en">
                <a:solidFill>
                  <a:schemeClr val="dk1"/>
                </a:solidFill>
                <a:highlight>
                  <a:srgbClr val="000000"/>
                </a:highlight>
                <a:latin typeface="Verdana"/>
                <a:ea typeface="Verdana"/>
                <a:cs typeface="Verdana"/>
                <a:sym typeface="Verdana"/>
              </a:rPr>
              <a:t>, and other climate phenomena.</a:t>
            </a:r>
            <a:endParaRPr>
              <a:solidFill>
                <a:schemeClr val="dk1"/>
              </a:solidFill>
              <a:highlight>
                <a:srgbClr val="000000"/>
              </a:highlight>
              <a:latin typeface="Verdana"/>
              <a:ea typeface="Verdana"/>
              <a:cs typeface="Verdana"/>
              <a:sym typeface="Verdana"/>
            </a:endParaRPr>
          </a:p>
        </p:txBody>
      </p:sp>
      <p:pic>
        <p:nvPicPr>
          <p:cNvPr id="505" name="Google Shape;505;p95"/>
          <p:cNvPicPr preferRelativeResize="0"/>
          <p:nvPr/>
        </p:nvPicPr>
        <p:blipFill>
          <a:blip r:embed="rId3">
            <a:alphaModFix/>
          </a:blip>
          <a:stretch>
            <a:fillRect/>
          </a:stretch>
        </p:blipFill>
        <p:spPr>
          <a:xfrm>
            <a:off x="152400" y="152400"/>
            <a:ext cx="3488776" cy="1964617"/>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09" name="Shape 509"/>
        <p:cNvGrpSpPr/>
        <p:nvPr/>
      </p:nvGrpSpPr>
      <p:grpSpPr>
        <a:xfrm>
          <a:off x="0" y="0"/>
          <a:ext cx="0" cy="0"/>
          <a:chOff x="0" y="0"/>
          <a:chExt cx="0" cy="0"/>
        </a:xfrm>
      </p:grpSpPr>
      <p:sp>
        <p:nvSpPr>
          <p:cNvPr id="510" name="Google Shape;510;p96"/>
          <p:cNvSpPr txBox="1"/>
          <p:nvPr>
            <p:ph idx="1" type="body"/>
          </p:nvPr>
        </p:nvSpPr>
        <p:spPr>
          <a:xfrm>
            <a:off x="3793575" y="206925"/>
            <a:ext cx="5038800" cy="46704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Currently, </a:t>
            </a:r>
            <a:r>
              <a:rPr lang="en">
                <a:solidFill>
                  <a:srgbClr val="FFFF00"/>
                </a:solidFill>
                <a:highlight>
                  <a:srgbClr val="000000"/>
                </a:highlight>
                <a:latin typeface="Verdana"/>
                <a:ea typeface="Verdana"/>
                <a:cs typeface="Verdana"/>
                <a:sym typeface="Verdana"/>
              </a:rPr>
              <a:t>rangelands cover 80 million sq km of Earth’s terrestrial surface area</a:t>
            </a:r>
            <a:r>
              <a:rPr lang="en">
                <a:solidFill>
                  <a:schemeClr val="dk1"/>
                </a:solidFill>
                <a:highlight>
                  <a:srgbClr val="000000"/>
                </a:highlight>
                <a:latin typeface="Verdana"/>
                <a:ea typeface="Verdana"/>
                <a:cs typeface="Verdana"/>
                <a:sym typeface="Verdana"/>
              </a:rPr>
              <a:t>, and are thus the </a:t>
            </a:r>
            <a:r>
              <a:rPr lang="en">
                <a:solidFill>
                  <a:srgbClr val="FFFF00"/>
                </a:solidFill>
                <a:highlight>
                  <a:srgbClr val="000000"/>
                </a:highlight>
                <a:latin typeface="Verdana"/>
                <a:ea typeface="Verdana"/>
                <a:cs typeface="Verdana"/>
                <a:sym typeface="Verdana"/>
              </a:rPr>
              <a:t>largest land cover or land use type</a:t>
            </a:r>
            <a:r>
              <a:rPr lang="en">
                <a:solidFill>
                  <a:schemeClr val="dk1"/>
                </a:solidFill>
                <a:highlight>
                  <a:srgbClr val="000000"/>
                </a:highlight>
                <a:latin typeface="Verdana"/>
                <a:ea typeface="Verdana"/>
                <a:cs typeface="Verdana"/>
                <a:sym typeface="Verdana"/>
              </a:rPr>
              <a:t> in the world.</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In India</a:t>
            </a:r>
            <a:r>
              <a:rPr lang="en">
                <a:solidFill>
                  <a:schemeClr val="dk1"/>
                </a:solidFill>
                <a:highlight>
                  <a:srgbClr val="000000"/>
                </a:highlight>
                <a:latin typeface="Verdana"/>
                <a:ea typeface="Verdana"/>
                <a:cs typeface="Verdana"/>
                <a:sym typeface="Verdana"/>
              </a:rPr>
              <a:t>, rangelands occupy about </a:t>
            </a:r>
            <a:r>
              <a:rPr lang="en">
                <a:solidFill>
                  <a:srgbClr val="FFFF00"/>
                </a:solidFill>
                <a:highlight>
                  <a:srgbClr val="000000"/>
                </a:highlight>
                <a:latin typeface="Verdana"/>
                <a:ea typeface="Verdana"/>
                <a:cs typeface="Verdana"/>
                <a:sym typeface="Verdana"/>
              </a:rPr>
              <a:t>1.21 million sq km</a:t>
            </a:r>
            <a:r>
              <a:rPr lang="en">
                <a:solidFill>
                  <a:schemeClr val="dk1"/>
                </a:solidFill>
                <a:highlight>
                  <a:srgbClr val="000000"/>
                </a:highlight>
                <a:latin typeface="Verdana"/>
                <a:ea typeface="Verdana"/>
                <a:cs typeface="Verdana"/>
                <a:sym typeface="Verdana"/>
              </a:rPr>
              <a:t>, from the Thar Desert to Himalayan meadows.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14" name="Shape 514"/>
        <p:cNvGrpSpPr/>
        <p:nvPr/>
      </p:nvGrpSpPr>
      <p:grpSpPr>
        <a:xfrm>
          <a:off x="0" y="0"/>
          <a:ext cx="0" cy="0"/>
          <a:chOff x="0" y="0"/>
          <a:chExt cx="0" cy="0"/>
        </a:xfrm>
      </p:grpSpPr>
      <p:sp>
        <p:nvSpPr>
          <p:cNvPr id="515" name="Google Shape;515;p97"/>
          <p:cNvSpPr txBox="1"/>
          <p:nvPr>
            <p:ph idx="1" type="body"/>
          </p:nvPr>
        </p:nvSpPr>
        <p:spPr>
          <a:xfrm>
            <a:off x="3489875" y="162325"/>
            <a:ext cx="53424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Bio-bitumen:</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India has become the </a:t>
            </a:r>
            <a:r>
              <a:rPr lang="en">
                <a:solidFill>
                  <a:srgbClr val="FFFF00"/>
                </a:solidFill>
                <a:highlight>
                  <a:srgbClr val="000000"/>
                </a:highlight>
                <a:latin typeface="Verdana"/>
                <a:ea typeface="Verdana"/>
                <a:cs typeface="Verdana"/>
                <a:sym typeface="Verdana"/>
              </a:rPr>
              <a:t>first country in the world to commercially produce bio-bitumen</a:t>
            </a:r>
            <a:r>
              <a:rPr lang="en">
                <a:solidFill>
                  <a:schemeClr val="dk1"/>
                </a:solidFill>
                <a:highlight>
                  <a:srgbClr val="000000"/>
                </a:highlight>
                <a:latin typeface="Verdana"/>
                <a:ea typeface="Verdana"/>
                <a:cs typeface="Verdana"/>
                <a:sym typeface="Verdana"/>
              </a:rPr>
              <a:t> in road construction.</a:t>
            </a:r>
            <a:endParaRPr>
              <a:solidFill>
                <a:schemeClr val="dk1"/>
              </a:solidFill>
              <a:highlight>
                <a:srgbClr val="000000"/>
              </a:highlight>
              <a:latin typeface="Verdana"/>
              <a:ea typeface="Verdana"/>
              <a:cs typeface="Verdana"/>
              <a:sym typeface="Verdana"/>
            </a:endParaRPr>
          </a:p>
        </p:txBody>
      </p:sp>
      <p:pic>
        <p:nvPicPr>
          <p:cNvPr id="516" name="Google Shape;516;p97"/>
          <p:cNvPicPr preferRelativeResize="0"/>
          <p:nvPr/>
        </p:nvPicPr>
        <p:blipFill>
          <a:blip r:embed="rId3">
            <a:alphaModFix/>
          </a:blip>
          <a:stretch>
            <a:fillRect/>
          </a:stretch>
        </p:blipFill>
        <p:spPr>
          <a:xfrm>
            <a:off x="3611625" y="1959744"/>
            <a:ext cx="4991100" cy="2911475"/>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20" name="Shape 520"/>
        <p:cNvGrpSpPr/>
        <p:nvPr/>
      </p:nvGrpSpPr>
      <p:grpSpPr>
        <a:xfrm>
          <a:off x="0" y="0"/>
          <a:ext cx="0" cy="0"/>
          <a:chOff x="0" y="0"/>
          <a:chExt cx="0" cy="0"/>
        </a:xfrm>
      </p:grpSpPr>
      <p:sp>
        <p:nvSpPr>
          <p:cNvPr id="521" name="Google Shape;521;p98"/>
          <p:cNvSpPr txBox="1"/>
          <p:nvPr>
            <p:ph idx="1" type="body"/>
          </p:nvPr>
        </p:nvSpPr>
        <p:spPr>
          <a:xfrm>
            <a:off x="3611600" y="162325"/>
            <a:ext cx="52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Bio-bitumen:</a:t>
            </a:r>
            <a:endParaRPr>
              <a:solidFill>
                <a:schemeClr val="dk1"/>
              </a:solidFill>
              <a:highlight>
                <a:srgbClr val="000000"/>
              </a:highlight>
              <a:latin typeface="Verdana"/>
              <a:ea typeface="Verdana"/>
              <a:cs typeface="Verdana"/>
              <a:sym typeface="Verdana"/>
            </a:endParaRPr>
          </a:p>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Bio-bitumen: An alternative to conventional bitumen </a:t>
            </a:r>
            <a:r>
              <a:rPr lang="en">
                <a:solidFill>
                  <a:srgbClr val="FFFF00"/>
                </a:solidFill>
                <a:highlight>
                  <a:srgbClr val="000000"/>
                </a:highlight>
                <a:latin typeface="Verdana"/>
                <a:ea typeface="Verdana"/>
                <a:cs typeface="Verdana"/>
                <a:sym typeface="Verdana"/>
              </a:rPr>
              <a:t>produced from organic materials such as agricultural waste</a:t>
            </a:r>
            <a:r>
              <a:rPr lang="en">
                <a:solidFill>
                  <a:schemeClr val="dk1"/>
                </a:solidFill>
                <a:highlight>
                  <a:srgbClr val="000000"/>
                </a:highlight>
                <a:latin typeface="Verdana"/>
                <a:ea typeface="Verdana"/>
                <a:cs typeface="Verdana"/>
                <a:sym typeface="Verdana"/>
              </a:rPr>
              <a:t>, lignin, bio-char and bio-oil.</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0"/>
              </a:spcAft>
              <a:buNone/>
            </a:pPr>
            <a:r>
              <a:t/>
            </a:r>
            <a:endParaRPr>
              <a:solidFill>
                <a:schemeClr val="dk1"/>
              </a:solidFill>
              <a:highlight>
                <a:srgbClr val="000000"/>
              </a:highlight>
              <a:latin typeface="Verdana"/>
              <a:ea typeface="Verdana"/>
              <a:cs typeface="Verdana"/>
              <a:sym typeface="Verdana"/>
            </a:endParaRPr>
          </a:p>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Bitumen: A black, a</a:t>
            </a:r>
            <a:r>
              <a:rPr lang="en">
                <a:solidFill>
                  <a:srgbClr val="FFFF00"/>
                </a:solidFill>
                <a:highlight>
                  <a:srgbClr val="000000"/>
                </a:highlight>
                <a:latin typeface="Verdana"/>
                <a:ea typeface="Verdana"/>
                <a:cs typeface="Verdana"/>
                <a:sym typeface="Verdana"/>
              </a:rPr>
              <a:t>dhesive substance obtained from the distillation of crude </a:t>
            </a:r>
            <a:r>
              <a:rPr lang="en">
                <a:solidFill>
                  <a:schemeClr val="dk1"/>
                </a:solidFill>
                <a:highlight>
                  <a:srgbClr val="000000"/>
                </a:highlight>
                <a:latin typeface="Verdana"/>
                <a:ea typeface="Verdana"/>
                <a:cs typeface="Verdana"/>
                <a:sym typeface="Verdana"/>
              </a:rPr>
              <a:t>oil</a:t>
            </a:r>
            <a:endParaRPr>
              <a:solidFill>
                <a:schemeClr val="dk1"/>
              </a:solidFill>
              <a:highlight>
                <a:srgbClr val="000000"/>
              </a:highlight>
              <a:latin typeface="Verdana"/>
              <a:ea typeface="Verdana"/>
              <a:cs typeface="Verdana"/>
              <a:sym typeface="Verdana"/>
            </a:endParaRPr>
          </a:p>
        </p:txBody>
      </p:sp>
      <p:pic>
        <p:nvPicPr>
          <p:cNvPr id="522" name="Google Shape;522;p98"/>
          <p:cNvPicPr preferRelativeResize="0"/>
          <p:nvPr/>
        </p:nvPicPr>
        <p:blipFill>
          <a:blip r:embed="rId3">
            <a:alphaModFix/>
          </a:blip>
          <a:stretch>
            <a:fillRect/>
          </a:stretch>
        </p:blipFill>
        <p:spPr>
          <a:xfrm>
            <a:off x="152400" y="152400"/>
            <a:ext cx="3306800" cy="2520816"/>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26" name="Shape 526"/>
        <p:cNvGrpSpPr/>
        <p:nvPr/>
      </p:nvGrpSpPr>
      <p:grpSpPr>
        <a:xfrm>
          <a:off x="0" y="0"/>
          <a:ext cx="0" cy="0"/>
          <a:chOff x="0" y="0"/>
          <a:chExt cx="0" cy="0"/>
        </a:xfrm>
      </p:grpSpPr>
      <p:sp>
        <p:nvSpPr>
          <p:cNvPr id="527" name="Google Shape;527;p99"/>
          <p:cNvSpPr txBox="1"/>
          <p:nvPr>
            <p:ph idx="1" type="body"/>
          </p:nvPr>
        </p:nvSpPr>
        <p:spPr>
          <a:xfrm>
            <a:off x="3357975" y="162325"/>
            <a:ext cx="5474400" cy="4808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Benefits: </a:t>
            </a:r>
            <a:r>
              <a:rPr lang="en">
                <a:solidFill>
                  <a:srgbClr val="FFFF00"/>
                </a:solidFill>
                <a:highlight>
                  <a:srgbClr val="000000"/>
                </a:highlight>
                <a:latin typeface="Verdana"/>
                <a:ea typeface="Verdana"/>
                <a:cs typeface="Verdana"/>
                <a:sym typeface="Verdana"/>
              </a:rPr>
              <a:t>Reduces crude oil imports, </a:t>
            </a:r>
            <a:r>
              <a:rPr lang="en">
                <a:solidFill>
                  <a:schemeClr val="dk1"/>
                </a:solidFill>
                <a:highlight>
                  <a:srgbClr val="000000"/>
                </a:highlight>
                <a:latin typeface="Verdana"/>
                <a:ea typeface="Verdana"/>
                <a:cs typeface="Verdana"/>
                <a:sym typeface="Verdana"/>
              </a:rPr>
              <a:t>helps tackle stubble burning, and promotes the bio-economy</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Usage: </a:t>
            </a:r>
            <a:r>
              <a:rPr lang="en">
                <a:solidFill>
                  <a:srgbClr val="FFFF00"/>
                </a:solidFill>
                <a:highlight>
                  <a:srgbClr val="000000"/>
                </a:highlight>
                <a:latin typeface="Verdana"/>
                <a:ea typeface="Verdana"/>
                <a:cs typeface="Verdana"/>
                <a:sym typeface="Verdana"/>
              </a:rPr>
              <a:t>Can be blended with conventional bitumen or</a:t>
            </a:r>
            <a:r>
              <a:rPr lang="en">
                <a:solidFill>
                  <a:schemeClr val="dk1"/>
                </a:solidFill>
                <a:highlight>
                  <a:srgbClr val="000000"/>
                </a:highlight>
                <a:latin typeface="Verdana"/>
                <a:ea typeface="Verdana"/>
                <a:cs typeface="Verdana"/>
                <a:sym typeface="Verdana"/>
              </a:rPr>
              <a:t> used to reduce its proportion in binder mixtures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Applications: </a:t>
            </a:r>
            <a:r>
              <a:rPr lang="en">
                <a:solidFill>
                  <a:srgbClr val="FFFF00"/>
                </a:solidFill>
                <a:highlight>
                  <a:srgbClr val="000000"/>
                </a:highlight>
                <a:latin typeface="Verdana"/>
                <a:ea typeface="Verdana"/>
                <a:cs typeface="Verdana"/>
                <a:sym typeface="Verdana"/>
              </a:rPr>
              <a:t>Used in road paving and waterproofing works</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1" name="Shape 531"/>
        <p:cNvGrpSpPr/>
        <p:nvPr/>
      </p:nvGrpSpPr>
      <p:grpSpPr>
        <a:xfrm>
          <a:off x="0" y="0"/>
          <a:ext cx="0" cy="0"/>
          <a:chOff x="0" y="0"/>
          <a:chExt cx="0" cy="0"/>
        </a:xfrm>
      </p:grpSpPr>
      <p:sp>
        <p:nvSpPr>
          <p:cNvPr id="532" name="Google Shape;532;p100"/>
          <p:cNvSpPr txBox="1"/>
          <p:nvPr>
            <p:ph idx="1" type="body"/>
          </p:nvPr>
        </p:nvSpPr>
        <p:spPr>
          <a:xfrm>
            <a:off x="3571025" y="162325"/>
            <a:ext cx="52614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Aralam Butterfly Sanctuary:</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The </a:t>
            </a:r>
            <a:r>
              <a:rPr lang="en">
                <a:solidFill>
                  <a:srgbClr val="FFFF00"/>
                </a:solidFill>
                <a:highlight>
                  <a:srgbClr val="000000"/>
                </a:highlight>
                <a:latin typeface="Verdana"/>
                <a:ea typeface="Verdana"/>
                <a:cs typeface="Verdana"/>
                <a:sym typeface="Verdana"/>
              </a:rPr>
              <a:t>Kerala government has officially renamed</a:t>
            </a:r>
            <a:r>
              <a:rPr lang="en">
                <a:solidFill>
                  <a:schemeClr val="dk1"/>
                </a:solidFill>
                <a:highlight>
                  <a:srgbClr val="000000"/>
                </a:highlight>
                <a:latin typeface="Verdana"/>
                <a:ea typeface="Verdana"/>
                <a:cs typeface="Verdana"/>
                <a:sym typeface="Verdana"/>
              </a:rPr>
              <a:t> the Aralam Wildlife Sanctuary as the </a:t>
            </a:r>
            <a:r>
              <a:rPr lang="en">
                <a:solidFill>
                  <a:srgbClr val="FFFF00"/>
                </a:solidFill>
                <a:highlight>
                  <a:srgbClr val="000000"/>
                </a:highlight>
                <a:latin typeface="Verdana"/>
                <a:ea typeface="Verdana"/>
                <a:cs typeface="Verdana"/>
                <a:sym typeface="Verdana"/>
              </a:rPr>
              <a:t>Aralam Butterfly Sanctuary.</a:t>
            </a:r>
            <a:endParaRPr>
              <a:solidFill>
                <a:srgbClr val="FFFF00"/>
              </a:solidFill>
              <a:highlight>
                <a:srgbClr val="000000"/>
              </a:highlight>
              <a:latin typeface="Verdana"/>
              <a:ea typeface="Verdana"/>
              <a:cs typeface="Verdana"/>
              <a:sym typeface="Verdana"/>
            </a:endParaRPr>
          </a:p>
        </p:txBody>
      </p:sp>
      <p:pic>
        <p:nvPicPr>
          <p:cNvPr id="533" name="Google Shape;533;p100"/>
          <p:cNvPicPr preferRelativeResize="0"/>
          <p:nvPr/>
        </p:nvPicPr>
        <p:blipFill>
          <a:blip r:embed="rId3">
            <a:alphaModFix/>
          </a:blip>
          <a:stretch>
            <a:fillRect/>
          </a:stretch>
        </p:blipFill>
        <p:spPr>
          <a:xfrm>
            <a:off x="152400" y="152400"/>
            <a:ext cx="3104125" cy="3104125"/>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7" name="Shape 537"/>
        <p:cNvGrpSpPr/>
        <p:nvPr/>
      </p:nvGrpSpPr>
      <p:grpSpPr>
        <a:xfrm>
          <a:off x="0" y="0"/>
          <a:ext cx="0" cy="0"/>
          <a:chOff x="0" y="0"/>
          <a:chExt cx="0" cy="0"/>
        </a:xfrm>
      </p:grpSpPr>
      <p:sp>
        <p:nvSpPr>
          <p:cNvPr id="538" name="Google Shape;538;p101"/>
          <p:cNvSpPr txBox="1"/>
          <p:nvPr>
            <p:ph idx="1" type="body"/>
          </p:nvPr>
        </p:nvSpPr>
        <p:spPr>
          <a:xfrm>
            <a:off x="3023200" y="81150"/>
            <a:ext cx="5991600" cy="4940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Aralam Butterfly Sanctuary:</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Located on the western slopes of</a:t>
            </a:r>
            <a:r>
              <a:rPr lang="en">
                <a:solidFill>
                  <a:schemeClr val="dk1"/>
                </a:solidFill>
                <a:highlight>
                  <a:srgbClr val="000000"/>
                </a:highlight>
                <a:latin typeface="Verdana"/>
                <a:ea typeface="Verdana"/>
                <a:cs typeface="Verdana"/>
                <a:sym typeface="Verdana"/>
              </a:rPr>
              <a:t> the Western Ghats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contiguous with Brahmagiri Wildlife Sanctuary</a:t>
            </a:r>
            <a:r>
              <a:rPr lang="en">
                <a:solidFill>
                  <a:schemeClr val="dk1"/>
                </a:solidFill>
                <a:highlight>
                  <a:srgbClr val="000000"/>
                </a:highlight>
                <a:latin typeface="Verdana"/>
                <a:ea typeface="Verdana"/>
                <a:cs typeface="Verdana"/>
                <a:sym typeface="Verdana"/>
              </a:rPr>
              <a:t> to the north and the forests of Wayanad to the south</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drained by the Cheenkannipuzha,</a:t>
            </a:r>
            <a:r>
              <a:rPr lang="en">
                <a:solidFill>
                  <a:schemeClr val="dk1"/>
                </a:solidFill>
                <a:highlight>
                  <a:srgbClr val="000000"/>
                </a:highlight>
                <a:latin typeface="Verdana"/>
                <a:ea typeface="Verdana"/>
                <a:cs typeface="Verdana"/>
                <a:sym typeface="Verdana"/>
              </a:rPr>
              <a:t> a tributary of the Valapattanam River</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 </a:t>
            </a:r>
            <a:r>
              <a:rPr lang="en">
                <a:solidFill>
                  <a:srgbClr val="FFFF00"/>
                </a:solidFill>
                <a:highlight>
                  <a:srgbClr val="000000"/>
                </a:highlight>
                <a:latin typeface="Verdana"/>
                <a:ea typeface="Verdana"/>
                <a:cs typeface="Verdana"/>
                <a:sym typeface="Verdana"/>
              </a:rPr>
              <a:t>biodiversity hotspot with over 250 butterfly species</a:t>
            </a:r>
            <a:r>
              <a:rPr lang="en">
                <a:solidFill>
                  <a:schemeClr val="dk1"/>
                </a:solidFill>
                <a:highlight>
                  <a:srgbClr val="000000"/>
                </a:highlight>
                <a:latin typeface="Verdana"/>
                <a:ea typeface="Verdana"/>
                <a:cs typeface="Verdana"/>
                <a:sym typeface="Verdana"/>
              </a:rPr>
              <a:t> including Malabar Rose and Southern Birdwing</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supports rich fauna </a:t>
            </a:r>
            <a:r>
              <a:rPr lang="en">
                <a:solidFill>
                  <a:schemeClr val="dk1"/>
                </a:solidFill>
                <a:highlight>
                  <a:srgbClr val="000000"/>
                </a:highlight>
                <a:latin typeface="Verdana"/>
                <a:ea typeface="Verdana"/>
                <a:cs typeface="Verdana"/>
                <a:sym typeface="Verdana"/>
              </a:rPr>
              <a:t>such as elephants, gaur, panther, tiger, sambar and wild boar.’</a:t>
            </a:r>
            <a:endParaRPr>
              <a:solidFill>
                <a:schemeClr val="dk1"/>
              </a:solidFill>
              <a:highlight>
                <a:srgbClr val="000000"/>
              </a:highlight>
              <a:latin typeface="Verdana"/>
              <a:ea typeface="Verdana"/>
              <a:cs typeface="Verdana"/>
              <a:sym typeface="Verdana"/>
            </a:endParaRPr>
          </a:p>
        </p:txBody>
      </p:sp>
      <p:pic>
        <p:nvPicPr>
          <p:cNvPr id="539" name="Google Shape;539;p101"/>
          <p:cNvPicPr preferRelativeResize="0"/>
          <p:nvPr/>
        </p:nvPicPr>
        <p:blipFill>
          <a:blip r:embed="rId3">
            <a:alphaModFix/>
          </a:blip>
          <a:stretch>
            <a:fillRect/>
          </a:stretch>
        </p:blipFill>
        <p:spPr>
          <a:xfrm>
            <a:off x="61075" y="341622"/>
            <a:ext cx="2797800" cy="14641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5" name="Shape 95"/>
        <p:cNvGrpSpPr/>
        <p:nvPr/>
      </p:nvGrpSpPr>
      <p:grpSpPr>
        <a:xfrm>
          <a:off x="0" y="0"/>
          <a:ext cx="0" cy="0"/>
          <a:chOff x="0" y="0"/>
          <a:chExt cx="0" cy="0"/>
        </a:xfrm>
      </p:grpSpPr>
      <p:sp>
        <p:nvSpPr>
          <p:cNvPr id="96" name="Google Shape;96;p21"/>
          <p:cNvSpPr txBox="1"/>
          <p:nvPr>
            <p:ph idx="1" type="body"/>
          </p:nvPr>
        </p:nvSpPr>
        <p:spPr>
          <a:xfrm>
            <a:off x="3591325" y="162325"/>
            <a:ext cx="52410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National Voters' Day:</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National Voters' Day is celebrated annually in India on 25 January to </a:t>
            </a:r>
            <a:r>
              <a:rPr lang="en">
                <a:solidFill>
                  <a:srgbClr val="FFFF00"/>
                </a:solidFill>
                <a:highlight>
                  <a:srgbClr val="000000"/>
                </a:highlight>
                <a:latin typeface="Verdana"/>
                <a:ea typeface="Verdana"/>
                <a:cs typeface="Verdana"/>
                <a:sym typeface="Verdana"/>
              </a:rPr>
              <a:t>mark the foundation day of Election Commission of India.</a:t>
            </a:r>
            <a:r>
              <a:rPr lang="en">
                <a:solidFill>
                  <a:schemeClr val="dk1"/>
                </a:solidFill>
                <a:highlight>
                  <a:srgbClr val="000000"/>
                </a:highlight>
                <a:latin typeface="Verdana"/>
                <a:ea typeface="Verdana"/>
                <a:cs typeface="Verdana"/>
                <a:sym typeface="Verdana"/>
              </a:rPr>
              <a:t>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established by the Government of India in order to encourage more young voters to take part in the political process, and </a:t>
            </a:r>
            <a:r>
              <a:rPr lang="en">
                <a:solidFill>
                  <a:srgbClr val="FFFF00"/>
                </a:solidFill>
                <a:highlight>
                  <a:srgbClr val="000000"/>
                </a:highlight>
                <a:latin typeface="Verdana"/>
                <a:ea typeface="Verdana"/>
                <a:cs typeface="Verdana"/>
                <a:sym typeface="Verdana"/>
              </a:rPr>
              <a:t>first celebrated 25 January 2011.</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rgbClr val="FFFF00"/>
              </a:buClr>
              <a:buSzPts val="1800"/>
              <a:buFont typeface="Verdana"/>
              <a:buChar char="❖"/>
            </a:pPr>
            <a:r>
              <a:rPr lang="en">
                <a:solidFill>
                  <a:srgbClr val="FFFF00"/>
                </a:solidFill>
                <a:highlight>
                  <a:srgbClr val="000000"/>
                </a:highlight>
                <a:latin typeface="Verdana"/>
                <a:ea typeface="Verdana"/>
                <a:cs typeface="Verdana"/>
                <a:sym typeface="Verdana"/>
              </a:rPr>
              <a:t>Theme: “My India, My Vote”.</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43" name="Shape 543"/>
        <p:cNvGrpSpPr/>
        <p:nvPr/>
      </p:nvGrpSpPr>
      <p:grpSpPr>
        <a:xfrm>
          <a:off x="0" y="0"/>
          <a:ext cx="0" cy="0"/>
          <a:chOff x="0" y="0"/>
          <a:chExt cx="0" cy="0"/>
        </a:xfrm>
      </p:grpSpPr>
      <p:sp>
        <p:nvSpPr>
          <p:cNvPr id="544" name="Google Shape;544;p102"/>
          <p:cNvSpPr txBox="1"/>
          <p:nvPr>
            <p:ph idx="1" type="body"/>
          </p:nvPr>
        </p:nvSpPr>
        <p:spPr>
          <a:xfrm>
            <a:off x="4037700" y="162325"/>
            <a:ext cx="4794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Tyler Prize ("Nobel for the environment"):</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American evolutionary biologist Dr. Toby Kiers has been awarded the prestigious 2026 Tyler Prize f</a:t>
            </a:r>
            <a:r>
              <a:rPr lang="en">
                <a:solidFill>
                  <a:schemeClr val="dk1"/>
                </a:solidFill>
                <a:highlight>
                  <a:srgbClr val="000000"/>
                </a:highlight>
                <a:latin typeface="Verdana"/>
                <a:ea typeface="Verdana"/>
                <a:cs typeface="Verdana"/>
                <a:sym typeface="Verdana"/>
              </a:rPr>
              <a:t>or Environmental Achievement (often called the "Nobel for the environment") for </a:t>
            </a:r>
            <a:r>
              <a:rPr lang="en">
                <a:solidFill>
                  <a:srgbClr val="FFFF00"/>
                </a:solidFill>
                <a:highlight>
                  <a:srgbClr val="000000"/>
                </a:highlight>
                <a:latin typeface="Verdana"/>
                <a:ea typeface="Verdana"/>
                <a:cs typeface="Verdana"/>
                <a:sym typeface="Verdana"/>
              </a:rPr>
              <a:t>her pioneering work mapping mycorrhizal fungal networks.</a:t>
            </a:r>
            <a:endParaRPr>
              <a:solidFill>
                <a:srgbClr val="FFFF00"/>
              </a:solidFill>
              <a:highlight>
                <a:srgbClr val="000000"/>
              </a:highlight>
              <a:latin typeface="Verdana"/>
              <a:ea typeface="Verdana"/>
              <a:cs typeface="Verdana"/>
              <a:sym typeface="Verdana"/>
            </a:endParaRPr>
          </a:p>
        </p:txBody>
      </p:sp>
      <p:pic>
        <p:nvPicPr>
          <p:cNvPr id="545" name="Google Shape;545;p102"/>
          <p:cNvPicPr preferRelativeResize="0"/>
          <p:nvPr/>
        </p:nvPicPr>
        <p:blipFill>
          <a:blip r:embed="rId3">
            <a:alphaModFix/>
          </a:blip>
          <a:stretch>
            <a:fillRect/>
          </a:stretch>
        </p:blipFill>
        <p:spPr>
          <a:xfrm>
            <a:off x="152400" y="152400"/>
            <a:ext cx="3732900" cy="1959773"/>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49" name="Shape 549"/>
        <p:cNvGrpSpPr/>
        <p:nvPr/>
      </p:nvGrpSpPr>
      <p:grpSpPr>
        <a:xfrm>
          <a:off x="0" y="0"/>
          <a:ext cx="0" cy="0"/>
          <a:chOff x="0" y="0"/>
          <a:chExt cx="0" cy="0"/>
        </a:xfrm>
      </p:grpSpPr>
      <p:sp>
        <p:nvSpPr>
          <p:cNvPr id="550" name="Google Shape;550;p103"/>
          <p:cNvSpPr txBox="1"/>
          <p:nvPr>
            <p:ph idx="1" type="body"/>
          </p:nvPr>
        </p:nvSpPr>
        <p:spPr>
          <a:xfrm>
            <a:off x="3540600" y="81150"/>
            <a:ext cx="5494500" cy="4991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Mycorrhizal networks:</a:t>
            </a:r>
            <a:endParaRPr>
              <a:solidFill>
                <a:schemeClr val="dk1"/>
              </a:solidFill>
              <a:highlight>
                <a:srgbClr val="000000"/>
              </a:highlight>
              <a:latin typeface="Verdana"/>
              <a:ea typeface="Verdana"/>
              <a:cs typeface="Verdana"/>
              <a:sym typeface="Verdana"/>
            </a:endParaRPr>
          </a:p>
          <a:p>
            <a:pPr indent="-342900" lvl="0" marL="457200" rtl="0" algn="l">
              <a:spcBef>
                <a:spcPts val="12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Mycorrhizal networks:</a:t>
            </a:r>
            <a:r>
              <a:rPr lang="en">
                <a:solidFill>
                  <a:schemeClr val="dk1"/>
                </a:solidFill>
                <a:highlight>
                  <a:srgbClr val="000000"/>
                </a:highlight>
                <a:latin typeface="Verdana"/>
                <a:ea typeface="Verdana"/>
                <a:cs typeface="Verdana"/>
                <a:sym typeface="Verdana"/>
              </a:rPr>
              <a:t> </a:t>
            </a:r>
            <a:r>
              <a:rPr lang="en">
                <a:solidFill>
                  <a:srgbClr val="FFFF00"/>
                </a:solidFill>
                <a:highlight>
                  <a:srgbClr val="000000"/>
                </a:highlight>
                <a:latin typeface="Verdana"/>
                <a:ea typeface="Verdana"/>
                <a:cs typeface="Verdana"/>
                <a:sym typeface="Verdana"/>
              </a:rPr>
              <a:t>Underground fungal networks</a:t>
            </a:r>
            <a:r>
              <a:rPr lang="en">
                <a:solidFill>
                  <a:schemeClr val="dk1"/>
                </a:solidFill>
                <a:highlight>
                  <a:srgbClr val="000000"/>
                </a:highlight>
                <a:latin typeface="Verdana"/>
                <a:ea typeface="Verdana"/>
                <a:cs typeface="Verdana"/>
                <a:sym typeface="Verdana"/>
              </a:rPr>
              <a:t> where mycorrhizal fungi </a:t>
            </a:r>
            <a:r>
              <a:rPr lang="en">
                <a:solidFill>
                  <a:srgbClr val="FFFF00"/>
                </a:solidFill>
                <a:highlight>
                  <a:srgbClr val="000000"/>
                </a:highlight>
                <a:latin typeface="Verdana"/>
                <a:ea typeface="Verdana"/>
                <a:cs typeface="Verdana"/>
                <a:sym typeface="Verdana"/>
              </a:rPr>
              <a:t>connect roots of multiple plants</a:t>
            </a:r>
            <a:r>
              <a:rPr lang="en">
                <a:solidFill>
                  <a:schemeClr val="dk1"/>
                </a:solidFill>
                <a:highlight>
                  <a:srgbClr val="000000"/>
                </a:highlight>
                <a:latin typeface="Verdana"/>
                <a:ea typeface="Verdana"/>
                <a:cs typeface="Verdana"/>
                <a:sym typeface="Verdana"/>
              </a:rPr>
              <a:t> through hyphae (thread-like structures)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These fungi form a </a:t>
            </a:r>
            <a:r>
              <a:rPr lang="en">
                <a:solidFill>
                  <a:srgbClr val="FFFF00"/>
                </a:solidFill>
                <a:highlight>
                  <a:srgbClr val="000000"/>
                </a:highlight>
                <a:latin typeface="Verdana"/>
                <a:ea typeface="Verdana"/>
                <a:cs typeface="Verdana"/>
                <a:sym typeface="Verdana"/>
              </a:rPr>
              <a:t>symbiotic relationship in which plants supply carbohydrates while fungi enhance water and nutrient uptake</a:t>
            </a:r>
            <a:r>
              <a:rPr lang="en">
                <a:solidFill>
                  <a:schemeClr val="dk1"/>
                </a:solidFill>
                <a:highlight>
                  <a:srgbClr val="000000"/>
                </a:highlight>
                <a:latin typeface="Verdana"/>
                <a:ea typeface="Verdana"/>
                <a:cs typeface="Verdana"/>
                <a:sym typeface="Verdana"/>
              </a:rPr>
              <a:t> (especially phosphorus and nitrogen)</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interconnected underground fungal system in forests is popularly called the </a:t>
            </a:r>
            <a:r>
              <a:rPr lang="en">
                <a:solidFill>
                  <a:srgbClr val="FFFF00"/>
                </a:solidFill>
                <a:highlight>
                  <a:srgbClr val="000000"/>
                </a:highlight>
                <a:latin typeface="Verdana"/>
                <a:ea typeface="Verdana"/>
                <a:cs typeface="Verdana"/>
                <a:sym typeface="Verdana"/>
              </a:rPr>
              <a:t>“Wood Wide Web”</a:t>
            </a:r>
            <a:endParaRPr>
              <a:solidFill>
                <a:srgbClr val="FFFF00"/>
              </a:solidFill>
              <a:highlight>
                <a:srgbClr val="000000"/>
              </a:highlight>
              <a:latin typeface="Verdana"/>
              <a:ea typeface="Verdana"/>
              <a:cs typeface="Verdana"/>
              <a:sym typeface="Verdana"/>
            </a:endParaRPr>
          </a:p>
        </p:txBody>
      </p:sp>
      <p:pic>
        <p:nvPicPr>
          <p:cNvPr id="551" name="Google Shape;551;p103"/>
          <p:cNvPicPr preferRelativeResize="0"/>
          <p:nvPr/>
        </p:nvPicPr>
        <p:blipFill>
          <a:blip r:embed="rId3">
            <a:alphaModFix/>
          </a:blip>
          <a:stretch>
            <a:fillRect/>
          </a:stretch>
        </p:blipFill>
        <p:spPr>
          <a:xfrm>
            <a:off x="152400" y="152400"/>
            <a:ext cx="3235799" cy="1905526"/>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55" name="Shape 555"/>
        <p:cNvGrpSpPr/>
        <p:nvPr/>
      </p:nvGrpSpPr>
      <p:grpSpPr>
        <a:xfrm>
          <a:off x="0" y="0"/>
          <a:ext cx="0" cy="0"/>
          <a:chOff x="0" y="0"/>
          <a:chExt cx="0" cy="0"/>
        </a:xfrm>
      </p:grpSpPr>
      <p:sp>
        <p:nvSpPr>
          <p:cNvPr id="556" name="Google Shape;556;p104"/>
          <p:cNvSpPr txBox="1"/>
          <p:nvPr>
            <p:ph idx="1" type="body"/>
          </p:nvPr>
        </p:nvSpPr>
        <p:spPr>
          <a:xfrm>
            <a:off x="3744300" y="206925"/>
            <a:ext cx="5088000" cy="4670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Biological Diversity of Areas Beyond National Jurisdiction (BBNJ):</a:t>
            </a:r>
            <a:endParaRPr>
              <a:solidFill>
                <a:schemeClr val="dk1"/>
              </a:solidFill>
              <a:highlight>
                <a:srgbClr val="000000"/>
              </a:highlight>
              <a:latin typeface="Verdana"/>
              <a:ea typeface="Verdana"/>
              <a:cs typeface="Verdana"/>
              <a:sym typeface="Verdana"/>
            </a:endParaRPr>
          </a:p>
          <a:p>
            <a:pPr indent="0" lvl="0" marL="0" rtl="0" algn="l">
              <a:lnSpc>
                <a:spcPct val="115000"/>
              </a:lnSpc>
              <a:spcBef>
                <a:spcPts val="1200"/>
              </a:spcBef>
              <a:spcAft>
                <a:spcPts val="1200"/>
              </a:spcAft>
              <a:buSzPts val="1800"/>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UN High Seas Treaty comes into force</a:t>
            </a:r>
            <a:r>
              <a:rPr lang="en">
                <a:solidFill>
                  <a:schemeClr val="dk1"/>
                </a:solidFill>
                <a:highlight>
                  <a:srgbClr val="000000"/>
                </a:highlight>
                <a:latin typeface="Verdana"/>
                <a:ea typeface="Verdana"/>
                <a:cs typeface="Verdana"/>
                <a:sym typeface="Verdana"/>
              </a:rPr>
              <a:t>. 83 nations have ratified the treaty. India signed the agreement but is yet to ratify.</a:t>
            </a:r>
            <a:endParaRPr>
              <a:solidFill>
                <a:schemeClr val="dk1"/>
              </a:solidFill>
              <a:highlight>
                <a:srgbClr val="000000"/>
              </a:highlight>
              <a:latin typeface="Verdana"/>
              <a:ea typeface="Verdana"/>
              <a:cs typeface="Verdana"/>
              <a:sym typeface="Verdana"/>
            </a:endParaRPr>
          </a:p>
        </p:txBody>
      </p:sp>
      <p:pic>
        <p:nvPicPr>
          <p:cNvPr id="557" name="Google Shape;557;p104"/>
          <p:cNvPicPr preferRelativeResize="0"/>
          <p:nvPr/>
        </p:nvPicPr>
        <p:blipFill>
          <a:blip r:embed="rId3">
            <a:alphaModFix/>
          </a:blip>
          <a:stretch>
            <a:fillRect/>
          </a:stretch>
        </p:blipFill>
        <p:spPr>
          <a:xfrm>
            <a:off x="4005864" y="2571750"/>
            <a:ext cx="4384836" cy="2305575"/>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61" name="Shape 561"/>
        <p:cNvGrpSpPr/>
        <p:nvPr/>
      </p:nvGrpSpPr>
      <p:grpSpPr>
        <a:xfrm>
          <a:off x="0" y="0"/>
          <a:ext cx="0" cy="0"/>
          <a:chOff x="0" y="0"/>
          <a:chExt cx="0" cy="0"/>
        </a:xfrm>
      </p:grpSpPr>
      <p:sp>
        <p:nvSpPr>
          <p:cNvPr id="562" name="Google Shape;562;p105"/>
          <p:cNvSpPr txBox="1"/>
          <p:nvPr>
            <p:ph idx="1" type="body"/>
          </p:nvPr>
        </p:nvSpPr>
        <p:spPr>
          <a:xfrm>
            <a:off x="5596750" y="203450"/>
            <a:ext cx="3379800" cy="4689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Who are blue leaders?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Blue Leaders are an </a:t>
            </a:r>
            <a:r>
              <a:rPr lang="en">
                <a:solidFill>
                  <a:srgbClr val="FFFF00"/>
                </a:solidFill>
                <a:highlight>
                  <a:srgbClr val="000000"/>
                </a:highlight>
                <a:latin typeface="Verdana"/>
                <a:ea typeface="Verdana"/>
                <a:cs typeface="Verdana"/>
                <a:sym typeface="Verdana"/>
              </a:rPr>
              <a:t>ambitious group of countries</a:t>
            </a:r>
            <a:r>
              <a:rPr lang="en">
                <a:solidFill>
                  <a:schemeClr val="dk1"/>
                </a:solidFill>
                <a:highlight>
                  <a:srgbClr val="000000"/>
                </a:highlight>
                <a:latin typeface="Verdana"/>
                <a:ea typeface="Verdana"/>
                <a:cs typeface="Verdana"/>
                <a:sym typeface="Verdana"/>
              </a:rPr>
              <a:t> calling for urgent action </a:t>
            </a:r>
            <a:r>
              <a:rPr lang="en">
                <a:solidFill>
                  <a:srgbClr val="FFFF00"/>
                </a:solidFill>
                <a:highlight>
                  <a:srgbClr val="000000"/>
                </a:highlight>
                <a:latin typeface="Verdana"/>
                <a:ea typeface="Verdana"/>
                <a:cs typeface="Verdana"/>
                <a:sym typeface="Verdana"/>
              </a:rPr>
              <a:t>to save the global ocean </a:t>
            </a:r>
            <a:r>
              <a:rPr lang="en">
                <a:solidFill>
                  <a:schemeClr val="dk1"/>
                </a:solidFill>
                <a:highlight>
                  <a:srgbClr val="000000"/>
                </a:highlight>
                <a:latin typeface="Verdana"/>
                <a:ea typeface="Verdana"/>
                <a:cs typeface="Verdana"/>
                <a:sym typeface="Verdana"/>
              </a:rPr>
              <a:t>in the face of the climate crisis, overfishing, pollution, and other threats.</a:t>
            </a:r>
            <a:endParaRPr>
              <a:solidFill>
                <a:schemeClr val="dk1"/>
              </a:solidFill>
              <a:highlight>
                <a:srgbClr val="000000"/>
              </a:highlight>
              <a:latin typeface="Verdana"/>
              <a:ea typeface="Verdana"/>
              <a:cs typeface="Verdana"/>
              <a:sym typeface="Verdana"/>
            </a:endParaRPr>
          </a:p>
        </p:txBody>
      </p:sp>
      <p:pic>
        <p:nvPicPr>
          <p:cNvPr id="563" name="Google Shape;563;p105" title="Screenshot 2026-04-18 at 12.26.54 PM.png"/>
          <p:cNvPicPr preferRelativeResize="0"/>
          <p:nvPr/>
        </p:nvPicPr>
        <p:blipFill>
          <a:blip r:embed="rId3">
            <a:alphaModFix/>
          </a:blip>
          <a:stretch>
            <a:fillRect/>
          </a:stretch>
        </p:blipFill>
        <p:spPr>
          <a:xfrm>
            <a:off x="152400" y="152400"/>
            <a:ext cx="5291951" cy="3924368"/>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67" name="Shape 567"/>
        <p:cNvGrpSpPr/>
        <p:nvPr/>
      </p:nvGrpSpPr>
      <p:grpSpPr>
        <a:xfrm>
          <a:off x="0" y="0"/>
          <a:ext cx="0" cy="0"/>
          <a:chOff x="0" y="0"/>
          <a:chExt cx="0" cy="0"/>
        </a:xfrm>
      </p:grpSpPr>
      <p:sp>
        <p:nvSpPr>
          <p:cNvPr id="568" name="Google Shape;568;p106"/>
          <p:cNvSpPr txBox="1"/>
          <p:nvPr/>
        </p:nvSpPr>
        <p:spPr>
          <a:xfrm>
            <a:off x="74975" y="95025"/>
            <a:ext cx="3921600" cy="66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highlight>
                  <a:srgbClr val="000000"/>
                </a:highlight>
                <a:latin typeface="Verdana"/>
                <a:ea typeface="Verdana"/>
                <a:cs typeface="Verdana"/>
                <a:sym typeface="Verdana"/>
              </a:rPr>
              <a:t>Division of seas:</a:t>
            </a:r>
            <a:endParaRPr b="0" i="0" sz="1800" u="none" cap="none" strike="noStrike">
              <a:solidFill>
                <a:schemeClr val="dk1"/>
              </a:solidFill>
              <a:highlight>
                <a:srgbClr val="000000"/>
              </a:highlight>
              <a:latin typeface="Verdana"/>
              <a:ea typeface="Verdana"/>
              <a:cs typeface="Verdana"/>
              <a:sym typeface="Verdana"/>
            </a:endParaRPr>
          </a:p>
        </p:txBody>
      </p:sp>
      <p:pic>
        <p:nvPicPr>
          <p:cNvPr id="569" name="Google Shape;569;p106" title="Screenshot 2026-04-18 at 12.26.44 PM.png"/>
          <p:cNvPicPr preferRelativeResize="0"/>
          <p:nvPr/>
        </p:nvPicPr>
        <p:blipFill>
          <a:blip r:embed="rId3">
            <a:alphaModFix/>
          </a:blip>
          <a:stretch>
            <a:fillRect/>
          </a:stretch>
        </p:blipFill>
        <p:spPr>
          <a:xfrm>
            <a:off x="2098123" y="755325"/>
            <a:ext cx="6698227" cy="4245926"/>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73" name="Shape 573"/>
        <p:cNvGrpSpPr/>
        <p:nvPr/>
      </p:nvGrpSpPr>
      <p:grpSpPr>
        <a:xfrm>
          <a:off x="0" y="0"/>
          <a:ext cx="0" cy="0"/>
          <a:chOff x="0" y="0"/>
          <a:chExt cx="0" cy="0"/>
        </a:xfrm>
      </p:grpSpPr>
      <p:graphicFrame>
        <p:nvGraphicFramePr>
          <p:cNvPr id="574" name="Google Shape;574;p107"/>
          <p:cNvGraphicFramePr/>
          <p:nvPr/>
        </p:nvGraphicFramePr>
        <p:xfrm>
          <a:off x="2100025" y="32500"/>
          <a:ext cx="3000000" cy="3000000"/>
        </p:xfrm>
        <a:graphic>
          <a:graphicData uri="http://schemas.openxmlformats.org/drawingml/2006/table">
            <a:tbl>
              <a:tblPr>
                <a:noFill/>
                <a:tableStyleId>{D5F3CF62-E80D-4E48-A6F5-66E98E25EC20}</a:tableStyleId>
              </a:tblPr>
              <a:tblGrid>
                <a:gridCol w="1041250"/>
                <a:gridCol w="6002725"/>
              </a:tblGrid>
              <a:tr h="2235200">
                <a:tc>
                  <a:txBody>
                    <a:bodyPr/>
                    <a:lstStyle/>
                    <a:p>
                      <a:pPr indent="0" lvl="0" marL="0" marR="0" rtl="0" algn="l">
                        <a:lnSpc>
                          <a:spcPct val="100000"/>
                        </a:lnSpc>
                        <a:spcBef>
                          <a:spcPts val="0"/>
                        </a:spcBef>
                        <a:spcAft>
                          <a:spcPts val="600"/>
                        </a:spcAft>
                        <a:buClr>
                          <a:srgbClr val="000000"/>
                        </a:buClr>
                        <a:buSzPts val="1450"/>
                        <a:buFont typeface="Arial"/>
                        <a:buNone/>
                      </a:pPr>
                      <a:r>
                        <a:rPr lang="en" sz="1800" u="none" cap="none" strike="noStrike">
                          <a:solidFill>
                            <a:srgbClr val="FFFF00"/>
                          </a:solidFill>
                          <a:highlight>
                            <a:srgbClr val="000000"/>
                          </a:highlight>
                          <a:latin typeface="Verdana"/>
                          <a:ea typeface="Verdana"/>
                          <a:cs typeface="Verdana"/>
                          <a:sym typeface="Verdana"/>
                        </a:rPr>
                        <a:t>Territorial Sea</a:t>
                      </a:r>
                      <a:endParaRPr sz="1800" u="none" cap="none" strike="noStrike">
                        <a:solidFill>
                          <a:srgbClr val="FFFF00"/>
                        </a:solidFill>
                        <a:highlight>
                          <a:srgbClr val="000000"/>
                        </a:highlight>
                        <a:latin typeface="Verdana"/>
                        <a:ea typeface="Verdana"/>
                        <a:cs typeface="Verdana"/>
                        <a:sym typeface="Verdana"/>
                      </a:endParaRPr>
                    </a:p>
                  </a:txBody>
                  <a:tcPr marT="91425" marB="91425" marR="91425" marL="91425"/>
                </a:tc>
                <a:tc>
                  <a:txBody>
                    <a:bodyPr/>
                    <a:lstStyle/>
                    <a:p>
                      <a:pPr indent="-342900" lvl="0" marL="457200" marR="101600" rtl="0" algn="l">
                        <a:lnSpc>
                          <a:spcPct val="100000"/>
                        </a:lnSpc>
                        <a:spcBef>
                          <a:spcPts val="0"/>
                        </a:spcBef>
                        <a:spcAft>
                          <a:spcPts val="0"/>
                        </a:spcAft>
                        <a:buClr>
                          <a:schemeClr val="dk1"/>
                        </a:buClr>
                        <a:buSzPts val="1800"/>
                        <a:buFont typeface="Roboto"/>
                        <a:buChar char="➢"/>
                      </a:pPr>
                      <a:r>
                        <a:rPr lang="en" sz="1800" u="none" cap="none" strike="noStrike">
                          <a:solidFill>
                            <a:schemeClr val="dk1"/>
                          </a:solidFill>
                          <a:highlight>
                            <a:srgbClr val="000000"/>
                          </a:highlight>
                          <a:latin typeface="Verdana"/>
                          <a:ea typeface="Verdana"/>
                          <a:cs typeface="Verdana"/>
                          <a:sym typeface="Verdana"/>
                        </a:rPr>
                        <a:t>The coastal states have sovereignty and jurisdiction over the territorial sea. These </a:t>
                      </a:r>
                      <a:r>
                        <a:rPr lang="en" sz="1800" u="none" cap="none" strike="noStrike">
                          <a:solidFill>
                            <a:srgbClr val="FFFF00"/>
                          </a:solidFill>
                          <a:highlight>
                            <a:srgbClr val="000000"/>
                          </a:highlight>
                          <a:latin typeface="Verdana"/>
                          <a:ea typeface="Verdana"/>
                          <a:cs typeface="Verdana"/>
                          <a:sym typeface="Verdana"/>
                        </a:rPr>
                        <a:t>rights extend not only on the surface but also to the seabed, subsoil, and even airspace.</a:t>
                      </a:r>
                      <a:endParaRPr sz="1800" u="none" cap="none" strike="noStrike">
                        <a:solidFill>
                          <a:srgbClr val="FFFF00"/>
                        </a:solidFill>
                        <a:highlight>
                          <a:srgbClr val="000000"/>
                        </a:highlight>
                        <a:latin typeface="Verdana"/>
                        <a:ea typeface="Verdana"/>
                        <a:cs typeface="Verdana"/>
                        <a:sym typeface="Verdana"/>
                      </a:endParaRPr>
                    </a:p>
                    <a:p>
                      <a:pPr indent="-342900" lvl="0" marL="457200" marR="101600" rtl="0" algn="l">
                        <a:lnSpc>
                          <a:spcPct val="100000"/>
                        </a:lnSpc>
                        <a:spcBef>
                          <a:spcPts val="600"/>
                        </a:spcBef>
                        <a:spcAft>
                          <a:spcPts val="600"/>
                        </a:spcAft>
                        <a:buClr>
                          <a:schemeClr val="dk1"/>
                        </a:buClr>
                        <a:buSzPts val="1800"/>
                        <a:buFont typeface="Roboto"/>
                        <a:buChar char="➢"/>
                      </a:pPr>
                      <a:r>
                        <a:rPr lang="en" sz="1800" u="none" cap="none" strike="noStrike">
                          <a:solidFill>
                            <a:schemeClr val="dk1"/>
                          </a:solidFill>
                          <a:highlight>
                            <a:srgbClr val="000000"/>
                          </a:highlight>
                          <a:latin typeface="Verdana"/>
                          <a:ea typeface="Verdana"/>
                          <a:cs typeface="Verdana"/>
                          <a:sym typeface="Verdana"/>
                        </a:rPr>
                        <a:t>But the coastal states’ rights are limited by the </a:t>
                      </a:r>
                      <a:r>
                        <a:rPr lang="en" sz="1800" u="none" cap="none" strike="noStrike">
                          <a:solidFill>
                            <a:srgbClr val="FFFF00"/>
                          </a:solidFill>
                          <a:highlight>
                            <a:srgbClr val="000000"/>
                          </a:highlight>
                          <a:latin typeface="Verdana"/>
                          <a:ea typeface="Verdana"/>
                          <a:cs typeface="Verdana"/>
                          <a:sym typeface="Verdana"/>
                        </a:rPr>
                        <a:t>innocent passage through the territorial sea.</a:t>
                      </a:r>
                      <a:endParaRPr sz="1800" u="none" cap="none" strike="noStrike">
                        <a:solidFill>
                          <a:srgbClr val="FFFF00"/>
                        </a:solidFill>
                        <a:highlight>
                          <a:srgbClr val="000000"/>
                        </a:highlight>
                        <a:latin typeface="Verdana"/>
                        <a:ea typeface="Verdana"/>
                        <a:cs typeface="Verdana"/>
                        <a:sym typeface="Verdana"/>
                      </a:endParaRPr>
                    </a:p>
                  </a:txBody>
                  <a:tcPr marT="91425" marB="91425" marR="91425" marL="91425"/>
                </a:tc>
              </a:tr>
              <a:tr h="2592950">
                <a:tc>
                  <a:txBody>
                    <a:bodyPr/>
                    <a:lstStyle/>
                    <a:p>
                      <a:pPr indent="0" lvl="0" marL="0" marR="0" rtl="0" algn="l">
                        <a:lnSpc>
                          <a:spcPct val="100000"/>
                        </a:lnSpc>
                        <a:spcBef>
                          <a:spcPts val="0"/>
                        </a:spcBef>
                        <a:spcAft>
                          <a:spcPts val="600"/>
                        </a:spcAft>
                        <a:buClr>
                          <a:srgbClr val="000000"/>
                        </a:buClr>
                        <a:buSzPts val="1450"/>
                        <a:buFont typeface="Arial"/>
                        <a:buNone/>
                      </a:pPr>
                      <a:r>
                        <a:rPr lang="en" sz="1800" u="none" cap="none" strike="noStrike">
                          <a:solidFill>
                            <a:srgbClr val="FFFF00"/>
                          </a:solidFill>
                          <a:highlight>
                            <a:srgbClr val="000000"/>
                          </a:highlight>
                          <a:latin typeface="Verdana"/>
                          <a:ea typeface="Verdana"/>
                          <a:cs typeface="Verdana"/>
                          <a:sym typeface="Verdana"/>
                        </a:rPr>
                        <a:t>Contiguous Zone</a:t>
                      </a:r>
                      <a:endParaRPr sz="1800" u="none" cap="none" strike="noStrike">
                        <a:solidFill>
                          <a:srgbClr val="FFFF00"/>
                        </a:solidFill>
                        <a:highlight>
                          <a:srgbClr val="000000"/>
                        </a:highlight>
                        <a:latin typeface="Verdana"/>
                        <a:ea typeface="Verdana"/>
                        <a:cs typeface="Verdana"/>
                        <a:sym typeface="Verdana"/>
                      </a:endParaRPr>
                    </a:p>
                  </a:txBody>
                  <a:tcPr marT="91425" marB="91425" marR="91425" marL="91425"/>
                </a:tc>
                <a:tc>
                  <a:txBody>
                    <a:bodyPr/>
                    <a:lstStyle/>
                    <a:p>
                      <a:pPr indent="-342900" lvl="0" marL="457200" marR="0" rtl="0" algn="l">
                        <a:lnSpc>
                          <a:spcPct val="100000"/>
                        </a:lnSpc>
                        <a:spcBef>
                          <a:spcPts val="0"/>
                        </a:spcBef>
                        <a:spcAft>
                          <a:spcPts val="0"/>
                        </a:spcAft>
                        <a:buClr>
                          <a:schemeClr val="dk1"/>
                        </a:buClr>
                        <a:buSzPts val="1800"/>
                        <a:buFont typeface="Verdana"/>
                        <a:buChar char="➢"/>
                      </a:pPr>
                      <a:r>
                        <a:rPr lang="en" sz="1800" u="none" cap="none" strike="noStrike">
                          <a:solidFill>
                            <a:schemeClr val="dk1"/>
                          </a:solidFill>
                          <a:highlight>
                            <a:srgbClr val="000000"/>
                          </a:highlight>
                          <a:latin typeface="Verdana"/>
                          <a:ea typeface="Verdana"/>
                          <a:cs typeface="Verdana"/>
                          <a:sym typeface="Verdana"/>
                        </a:rPr>
                        <a:t>The </a:t>
                      </a:r>
                      <a:r>
                        <a:rPr lang="en" sz="1800" u="none" cap="none" strike="noStrike">
                          <a:solidFill>
                            <a:srgbClr val="FFFF00"/>
                          </a:solidFill>
                          <a:highlight>
                            <a:srgbClr val="000000"/>
                          </a:highlight>
                          <a:latin typeface="Verdana"/>
                          <a:ea typeface="Verdana"/>
                          <a:cs typeface="Verdana"/>
                          <a:sym typeface="Verdana"/>
                        </a:rPr>
                        <a:t>coastal state has the right to both prevent and punish infringement</a:t>
                      </a:r>
                      <a:r>
                        <a:rPr lang="en" sz="1800" u="none" cap="none" strike="noStrike">
                          <a:solidFill>
                            <a:schemeClr val="dk1"/>
                          </a:solidFill>
                          <a:highlight>
                            <a:srgbClr val="000000"/>
                          </a:highlight>
                          <a:latin typeface="Verdana"/>
                          <a:ea typeface="Verdana"/>
                          <a:cs typeface="Verdana"/>
                          <a:sym typeface="Verdana"/>
                        </a:rPr>
                        <a:t> of fiscal, immigration, sanitary, and customs laws within its territory and territorial sea. </a:t>
                      </a:r>
                      <a:endParaRPr sz="1800" u="none" cap="none" strike="noStrike">
                        <a:solidFill>
                          <a:schemeClr val="dk1"/>
                        </a:solidFill>
                        <a:highlight>
                          <a:srgbClr val="000000"/>
                        </a:highlight>
                        <a:latin typeface="Verdana"/>
                        <a:ea typeface="Verdana"/>
                        <a:cs typeface="Verdana"/>
                        <a:sym typeface="Verdana"/>
                      </a:endParaRPr>
                    </a:p>
                    <a:p>
                      <a:pPr indent="-342900" lvl="0" marL="457200" marR="0" rtl="0" algn="l">
                        <a:lnSpc>
                          <a:spcPct val="100000"/>
                        </a:lnSpc>
                        <a:spcBef>
                          <a:spcPts val="600"/>
                        </a:spcBef>
                        <a:spcAft>
                          <a:spcPts val="600"/>
                        </a:spcAft>
                        <a:buClr>
                          <a:schemeClr val="dk1"/>
                        </a:buClr>
                        <a:buSzPts val="1800"/>
                        <a:buFont typeface="Verdana"/>
                        <a:buChar char="➢"/>
                      </a:pPr>
                      <a:r>
                        <a:rPr lang="en" sz="1800" u="none" cap="none" strike="noStrike">
                          <a:solidFill>
                            <a:schemeClr val="dk1"/>
                          </a:solidFill>
                          <a:highlight>
                            <a:srgbClr val="000000"/>
                          </a:highlight>
                          <a:latin typeface="Verdana"/>
                          <a:ea typeface="Verdana"/>
                          <a:cs typeface="Verdana"/>
                          <a:sym typeface="Verdana"/>
                        </a:rPr>
                        <a:t>Unlike the territorial sea, the c</a:t>
                      </a:r>
                      <a:r>
                        <a:rPr lang="en" sz="1800" u="none" cap="none" strike="noStrike">
                          <a:solidFill>
                            <a:srgbClr val="FFFF00"/>
                          </a:solidFill>
                          <a:highlight>
                            <a:srgbClr val="000000"/>
                          </a:highlight>
                          <a:latin typeface="Verdana"/>
                          <a:ea typeface="Verdana"/>
                          <a:cs typeface="Verdana"/>
                          <a:sym typeface="Verdana"/>
                        </a:rPr>
                        <a:t>ontiguous zone only gives jurisdiction to a state on the ocean’s surface and floor.</a:t>
                      </a:r>
                      <a:r>
                        <a:rPr lang="en" sz="1800" u="none" cap="none" strike="noStrike">
                          <a:solidFill>
                            <a:schemeClr val="dk1"/>
                          </a:solidFill>
                          <a:highlight>
                            <a:srgbClr val="000000"/>
                          </a:highlight>
                          <a:latin typeface="Verdana"/>
                          <a:ea typeface="Verdana"/>
                          <a:cs typeface="Verdana"/>
                          <a:sym typeface="Verdana"/>
                        </a:rPr>
                        <a:t> It does not provide air and space rights.</a:t>
                      </a:r>
                      <a:endParaRPr sz="1800" u="none" cap="none" strike="noStrike">
                        <a:solidFill>
                          <a:schemeClr val="dk1"/>
                        </a:solidFill>
                        <a:highlight>
                          <a:srgbClr val="000000"/>
                        </a:highlight>
                        <a:latin typeface="Verdana"/>
                        <a:ea typeface="Verdana"/>
                        <a:cs typeface="Verdana"/>
                        <a:sym typeface="Verdana"/>
                      </a:endParaRPr>
                    </a:p>
                  </a:txBody>
                  <a:tcPr marT="91425" marB="91425" marR="91425" marL="91425"/>
                </a:tc>
              </a:tr>
            </a:tbl>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78" name="Shape 578"/>
        <p:cNvGrpSpPr/>
        <p:nvPr/>
      </p:nvGrpSpPr>
      <p:grpSpPr>
        <a:xfrm>
          <a:off x="0" y="0"/>
          <a:ext cx="0" cy="0"/>
          <a:chOff x="0" y="0"/>
          <a:chExt cx="0" cy="0"/>
        </a:xfrm>
      </p:grpSpPr>
      <p:graphicFrame>
        <p:nvGraphicFramePr>
          <p:cNvPr id="579" name="Google Shape;579;p108"/>
          <p:cNvGraphicFramePr/>
          <p:nvPr/>
        </p:nvGraphicFramePr>
        <p:xfrm>
          <a:off x="2100000" y="32500"/>
          <a:ext cx="3000000" cy="3000000"/>
        </p:xfrm>
        <a:graphic>
          <a:graphicData uri="http://schemas.openxmlformats.org/drawingml/2006/table">
            <a:tbl>
              <a:tblPr>
                <a:noFill/>
                <a:tableStyleId>{D5F3CF62-E80D-4E48-A6F5-66E98E25EC20}</a:tableStyleId>
              </a:tblPr>
              <a:tblGrid>
                <a:gridCol w="1041275"/>
                <a:gridCol w="6002725"/>
              </a:tblGrid>
              <a:tr h="2768900">
                <a:tc>
                  <a:txBody>
                    <a:bodyPr/>
                    <a:lstStyle/>
                    <a:p>
                      <a:pPr indent="0" lvl="0" marL="0" marR="0" rtl="0" algn="l">
                        <a:lnSpc>
                          <a:spcPct val="100000"/>
                        </a:lnSpc>
                        <a:spcBef>
                          <a:spcPts val="0"/>
                        </a:spcBef>
                        <a:spcAft>
                          <a:spcPts val="0"/>
                        </a:spcAft>
                        <a:buClr>
                          <a:srgbClr val="000000"/>
                        </a:buClr>
                        <a:buSzPts val="1450"/>
                        <a:buFont typeface="Arial"/>
                        <a:buNone/>
                      </a:pPr>
                      <a:r>
                        <a:rPr lang="en" sz="1800" u="none" cap="none" strike="noStrike">
                          <a:solidFill>
                            <a:srgbClr val="FFFF00"/>
                          </a:solidFill>
                          <a:highlight>
                            <a:srgbClr val="000000"/>
                          </a:highlight>
                          <a:latin typeface="Verdana"/>
                          <a:ea typeface="Verdana"/>
                          <a:cs typeface="Verdana"/>
                          <a:sym typeface="Verdana"/>
                        </a:rPr>
                        <a:t>Exclusive Economic Zone (EEZ):</a:t>
                      </a:r>
                      <a:endParaRPr sz="1800" u="none" cap="none" strike="noStrike">
                        <a:solidFill>
                          <a:srgbClr val="FFFF00"/>
                        </a:solidFill>
                        <a:highlight>
                          <a:srgbClr val="000000"/>
                        </a:highlight>
                        <a:latin typeface="Verdana"/>
                        <a:ea typeface="Verdana"/>
                        <a:cs typeface="Verdana"/>
                        <a:sym typeface="Verdana"/>
                      </a:endParaRPr>
                    </a:p>
                  </a:txBody>
                  <a:tcPr marT="91425" marB="91425" marR="91425" marL="91425"/>
                </a:tc>
                <a:tc>
                  <a:txBody>
                    <a:bodyPr/>
                    <a:lstStyle/>
                    <a:p>
                      <a:pPr indent="-342900" lvl="0" marL="457200" marR="0" rtl="0" algn="l">
                        <a:lnSpc>
                          <a:spcPct val="100000"/>
                        </a:lnSpc>
                        <a:spcBef>
                          <a:spcPts val="600"/>
                        </a:spcBef>
                        <a:spcAft>
                          <a:spcPts val="0"/>
                        </a:spcAft>
                        <a:buClr>
                          <a:schemeClr val="dk1"/>
                        </a:buClr>
                        <a:buSzPts val="1800"/>
                        <a:buFont typeface="Verdana"/>
                        <a:buChar char="➢"/>
                      </a:pPr>
                      <a:r>
                        <a:rPr lang="en" sz="1800" u="none" cap="none" strike="noStrike">
                          <a:solidFill>
                            <a:schemeClr val="dk1"/>
                          </a:solidFill>
                          <a:highlight>
                            <a:srgbClr val="000000"/>
                          </a:highlight>
                          <a:latin typeface="Verdana"/>
                          <a:ea typeface="Verdana"/>
                          <a:cs typeface="Verdana"/>
                          <a:sym typeface="Verdana"/>
                        </a:rPr>
                        <a:t>Within its EEZ, a coastal state has: </a:t>
                      </a:r>
                      <a:r>
                        <a:rPr lang="en" sz="1800" u="none" cap="none" strike="noStrike">
                          <a:solidFill>
                            <a:srgbClr val="FFFF00"/>
                          </a:solidFill>
                          <a:highlight>
                            <a:srgbClr val="000000"/>
                          </a:highlight>
                          <a:latin typeface="Verdana"/>
                          <a:ea typeface="Verdana"/>
                          <a:cs typeface="Verdana"/>
                          <a:sym typeface="Verdana"/>
                        </a:rPr>
                        <a:t>Sovereign rights for the purpose of exploring, exploiting, conserving and managing natural resources</a:t>
                      </a:r>
                      <a:r>
                        <a:rPr lang="en" sz="1800" u="none" cap="none" strike="noStrike">
                          <a:solidFill>
                            <a:schemeClr val="dk1"/>
                          </a:solidFill>
                          <a:highlight>
                            <a:srgbClr val="000000"/>
                          </a:highlight>
                          <a:latin typeface="Verdana"/>
                          <a:ea typeface="Verdana"/>
                          <a:cs typeface="Verdana"/>
                          <a:sym typeface="Verdana"/>
                        </a:rPr>
                        <a:t>, whether living or nonliving, of the seabed and subsoil. </a:t>
                      </a:r>
                      <a:endParaRPr sz="1800" u="none" cap="none" strike="noStrike">
                        <a:solidFill>
                          <a:schemeClr val="dk1"/>
                        </a:solidFill>
                        <a:highlight>
                          <a:srgbClr val="000000"/>
                        </a:highlight>
                        <a:latin typeface="Verdana"/>
                        <a:ea typeface="Verdana"/>
                        <a:cs typeface="Verdana"/>
                        <a:sym typeface="Verdana"/>
                      </a:endParaRPr>
                    </a:p>
                    <a:p>
                      <a:pPr indent="-342900" lvl="0" marL="457200" marR="0" rtl="0" algn="l">
                        <a:lnSpc>
                          <a:spcPct val="100000"/>
                        </a:lnSpc>
                        <a:spcBef>
                          <a:spcPts val="600"/>
                        </a:spcBef>
                        <a:spcAft>
                          <a:spcPts val="600"/>
                        </a:spcAft>
                        <a:buClr>
                          <a:schemeClr val="dk1"/>
                        </a:buClr>
                        <a:buSzPts val="1800"/>
                        <a:buFont typeface="Verdana"/>
                        <a:buChar char="➢"/>
                      </a:pPr>
                      <a:r>
                        <a:rPr lang="en" sz="1800" u="none" cap="none" strike="noStrike">
                          <a:solidFill>
                            <a:schemeClr val="dk1"/>
                          </a:solidFill>
                          <a:highlight>
                            <a:srgbClr val="000000"/>
                          </a:highlight>
                          <a:latin typeface="Verdana"/>
                          <a:ea typeface="Verdana"/>
                          <a:cs typeface="Verdana"/>
                          <a:sym typeface="Verdana"/>
                        </a:rPr>
                        <a:t>Rights to carry out activities like the production of energy from the water, currents and wind.</a:t>
                      </a:r>
                      <a:endParaRPr sz="1800" u="none" cap="none" strike="noStrike">
                        <a:solidFill>
                          <a:schemeClr val="dk1"/>
                        </a:solidFill>
                        <a:highlight>
                          <a:srgbClr val="000000"/>
                        </a:highlight>
                        <a:latin typeface="Verdana"/>
                        <a:ea typeface="Verdana"/>
                        <a:cs typeface="Verdana"/>
                        <a:sym typeface="Verdana"/>
                      </a:endParaRPr>
                    </a:p>
                  </a:txBody>
                  <a:tcPr marT="91425" marB="91425" marR="91425" marL="91425"/>
                </a:tc>
              </a:tr>
              <a:tr h="2265750">
                <a:tc>
                  <a:txBody>
                    <a:bodyPr/>
                    <a:lstStyle/>
                    <a:p>
                      <a:pPr indent="0" lvl="0" marL="0" marR="0" rtl="0" algn="l">
                        <a:lnSpc>
                          <a:spcPct val="100000"/>
                        </a:lnSpc>
                        <a:spcBef>
                          <a:spcPts val="0"/>
                        </a:spcBef>
                        <a:spcAft>
                          <a:spcPts val="0"/>
                        </a:spcAft>
                        <a:buClr>
                          <a:srgbClr val="000000"/>
                        </a:buClr>
                        <a:buSzPts val="1450"/>
                        <a:buFont typeface="Arial"/>
                        <a:buNone/>
                      </a:pPr>
                      <a:r>
                        <a:rPr lang="en" sz="1800" u="none" cap="none" strike="noStrike">
                          <a:solidFill>
                            <a:schemeClr val="dk1"/>
                          </a:solidFill>
                          <a:highlight>
                            <a:srgbClr val="000000"/>
                          </a:highlight>
                          <a:latin typeface="Verdana"/>
                          <a:ea typeface="Verdana"/>
                          <a:cs typeface="Verdana"/>
                          <a:sym typeface="Verdana"/>
                        </a:rPr>
                        <a:t>High Seas:</a:t>
                      </a:r>
                      <a:endParaRPr sz="1800" u="none" cap="none" strike="noStrike">
                        <a:solidFill>
                          <a:schemeClr val="dk1"/>
                        </a:solidFill>
                        <a:highlight>
                          <a:srgbClr val="000000"/>
                        </a:highlight>
                        <a:latin typeface="Verdana"/>
                        <a:ea typeface="Verdana"/>
                        <a:cs typeface="Verdana"/>
                        <a:sym typeface="Verdana"/>
                      </a:endParaRPr>
                    </a:p>
                  </a:txBody>
                  <a:tcPr marT="91425" marB="91425" marR="91425" marL="91425"/>
                </a:tc>
                <a:tc>
                  <a:txBody>
                    <a:bodyPr/>
                    <a:lstStyle/>
                    <a:p>
                      <a:pPr indent="-342900" lvl="0" marL="457200" marR="0" rtl="0" algn="l">
                        <a:lnSpc>
                          <a:spcPct val="100000"/>
                        </a:lnSpc>
                        <a:spcBef>
                          <a:spcPts val="600"/>
                        </a:spcBef>
                        <a:spcAft>
                          <a:spcPts val="0"/>
                        </a:spcAft>
                        <a:buClr>
                          <a:schemeClr val="dk1"/>
                        </a:buClr>
                        <a:buSzPts val="1800"/>
                        <a:buFont typeface="Verdana"/>
                        <a:buChar char="➢"/>
                      </a:pPr>
                      <a:r>
                        <a:rPr lang="en" sz="1800" u="none" cap="none" strike="noStrike">
                          <a:solidFill>
                            <a:schemeClr val="dk1"/>
                          </a:solidFill>
                          <a:highlight>
                            <a:srgbClr val="000000"/>
                          </a:highlight>
                          <a:latin typeface="Verdana"/>
                          <a:ea typeface="Verdana"/>
                          <a:cs typeface="Verdana"/>
                          <a:sym typeface="Verdana"/>
                        </a:rPr>
                        <a:t>It is considered as “the </a:t>
                      </a:r>
                      <a:r>
                        <a:rPr lang="en" sz="1800" u="none" cap="none" strike="noStrike">
                          <a:solidFill>
                            <a:srgbClr val="FFFF00"/>
                          </a:solidFill>
                          <a:highlight>
                            <a:srgbClr val="000000"/>
                          </a:highlight>
                          <a:latin typeface="Verdana"/>
                          <a:ea typeface="Verdana"/>
                          <a:cs typeface="Verdana"/>
                          <a:sym typeface="Verdana"/>
                        </a:rPr>
                        <a:t>common heritage of all mankind”</a:t>
                      </a:r>
                      <a:r>
                        <a:rPr lang="en" sz="1800" u="none" cap="none" strike="noStrike">
                          <a:solidFill>
                            <a:schemeClr val="dk1"/>
                          </a:solidFill>
                          <a:highlight>
                            <a:srgbClr val="000000"/>
                          </a:highlight>
                          <a:latin typeface="Verdana"/>
                          <a:ea typeface="Verdana"/>
                          <a:cs typeface="Verdana"/>
                          <a:sym typeface="Verdana"/>
                        </a:rPr>
                        <a:t> and is beyond any national jurisdiction. </a:t>
                      </a:r>
                      <a:endParaRPr sz="1800" u="none" cap="none" strike="noStrike">
                        <a:solidFill>
                          <a:schemeClr val="dk1"/>
                        </a:solidFill>
                        <a:highlight>
                          <a:srgbClr val="000000"/>
                        </a:highlight>
                        <a:latin typeface="Verdana"/>
                        <a:ea typeface="Verdana"/>
                        <a:cs typeface="Verdana"/>
                        <a:sym typeface="Verdana"/>
                      </a:endParaRPr>
                    </a:p>
                    <a:p>
                      <a:pPr indent="-342900" lvl="0" marL="457200" marR="0" rtl="0" algn="l">
                        <a:lnSpc>
                          <a:spcPct val="100000"/>
                        </a:lnSpc>
                        <a:spcBef>
                          <a:spcPts val="600"/>
                        </a:spcBef>
                        <a:spcAft>
                          <a:spcPts val="600"/>
                        </a:spcAft>
                        <a:buClr>
                          <a:schemeClr val="dk1"/>
                        </a:buClr>
                        <a:buSzPts val="1800"/>
                        <a:buFont typeface="Verdana"/>
                        <a:buChar char="➢"/>
                      </a:pPr>
                      <a:r>
                        <a:rPr lang="en" sz="1800" u="none" cap="none" strike="noStrike">
                          <a:solidFill>
                            <a:schemeClr val="dk1"/>
                          </a:solidFill>
                          <a:highlight>
                            <a:srgbClr val="000000"/>
                          </a:highlight>
                          <a:latin typeface="Verdana"/>
                          <a:ea typeface="Verdana"/>
                          <a:cs typeface="Verdana"/>
                          <a:sym typeface="Verdana"/>
                        </a:rPr>
                        <a:t>States can conduct activities in these areas as long as they are for </a:t>
                      </a:r>
                      <a:r>
                        <a:rPr lang="en" sz="1800" u="none" cap="none" strike="noStrike">
                          <a:solidFill>
                            <a:srgbClr val="FFFF00"/>
                          </a:solidFill>
                          <a:highlight>
                            <a:srgbClr val="000000"/>
                          </a:highlight>
                          <a:latin typeface="Verdana"/>
                          <a:ea typeface="Verdana"/>
                          <a:cs typeface="Verdana"/>
                          <a:sym typeface="Verdana"/>
                        </a:rPr>
                        <a:t>peaceful purposes, such as transit, marine science</a:t>
                      </a:r>
                      <a:r>
                        <a:rPr lang="en" sz="1800" u="none" cap="none" strike="noStrike">
                          <a:solidFill>
                            <a:schemeClr val="dk1"/>
                          </a:solidFill>
                          <a:highlight>
                            <a:srgbClr val="000000"/>
                          </a:highlight>
                          <a:latin typeface="Verdana"/>
                          <a:ea typeface="Verdana"/>
                          <a:cs typeface="Verdana"/>
                          <a:sym typeface="Verdana"/>
                        </a:rPr>
                        <a:t>, and undersea exploration.</a:t>
                      </a:r>
                      <a:endParaRPr sz="1800" u="none" cap="none" strike="noStrike">
                        <a:solidFill>
                          <a:schemeClr val="dk1"/>
                        </a:solidFill>
                        <a:highlight>
                          <a:srgbClr val="000000"/>
                        </a:highlight>
                        <a:latin typeface="Verdana"/>
                        <a:ea typeface="Verdana"/>
                        <a:cs typeface="Verdana"/>
                        <a:sym typeface="Verdana"/>
                      </a:endParaRPr>
                    </a:p>
                  </a:txBody>
                  <a:tcPr marT="91425" marB="91425" marR="91425" marL="91425"/>
                </a:tc>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83" name="Shape 583"/>
        <p:cNvGrpSpPr/>
        <p:nvPr/>
      </p:nvGrpSpPr>
      <p:grpSpPr>
        <a:xfrm>
          <a:off x="0" y="0"/>
          <a:ext cx="0" cy="0"/>
          <a:chOff x="0" y="0"/>
          <a:chExt cx="0" cy="0"/>
        </a:xfrm>
      </p:grpSpPr>
      <p:sp>
        <p:nvSpPr>
          <p:cNvPr id="584" name="Google Shape;584;p109"/>
          <p:cNvSpPr txBox="1"/>
          <p:nvPr>
            <p:ph idx="1" type="body"/>
          </p:nvPr>
        </p:nvSpPr>
        <p:spPr>
          <a:xfrm>
            <a:off x="3793575" y="203450"/>
            <a:ext cx="5192700" cy="4752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The Blue Leaders are committed to </a:t>
            </a:r>
            <a:r>
              <a:rPr lang="en">
                <a:solidFill>
                  <a:srgbClr val="FFFF00"/>
                </a:solidFill>
                <a:highlight>
                  <a:srgbClr val="000000"/>
                </a:highlight>
                <a:latin typeface="Verdana"/>
                <a:ea typeface="Verdana"/>
                <a:cs typeface="Verdana"/>
                <a:sym typeface="Verdana"/>
              </a:rPr>
              <a:t>two major goals: </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Securing a new international target </a:t>
            </a:r>
            <a:r>
              <a:rPr lang="en">
                <a:solidFill>
                  <a:srgbClr val="FFFF00"/>
                </a:solidFill>
                <a:highlight>
                  <a:srgbClr val="000000"/>
                </a:highlight>
                <a:latin typeface="Verdana"/>
                <a:ea typeface="Verdana"/>
                <a:cs typeface="Verdana"/>
                <a:sym typeface="Verdana"/>
              </a:rPr>
              <a:t>to protect at least 30% of the global ocean</a:t>
            </a:r>
            <a:r>
              <a:rPr lang="en">
                <a:solidFill>
                  <a:schemeClr val="dk1"/>
                </a:solidFill>
                <a:highlight>
                  <a:srgbClr val="000000"/>
                </a:highlight>
                <a:latin typeface="Verdana"/>
                <a:ea typeface="Verdana"/>
                <a:cs typeface="Verdana"/>
                <a:sym typeface="Verdana"/>
              </a:rPr>
              <a:t> through a network of highly and fully protected marine areas by 2030.​​</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rapid and successful conclusion of a new High Seas Treaty</a:t>
            </a:r>
            <a:r>
              <a:rPr lang="en">
                <a:solidFill>
                  <a:schemeClr val="dk1"/>
                </a:solidFill>
                <a:highlight>
                  <a:srgbClr val="000000"/>
                </a:highlight>
                <a:latin typeface="Verdana"/>
                <a:ea typeface="Verdana"/>
                <a:cs typeface="Verdana"/>
                <a:sym typeface="Verdana"/>
              </a:rPr>
              <a:t> that provides for establishment of fully and highly protected marine areas in the high seas and strengthens management of human activities outside protected areas.</a:t>
            </a:r>
            <a:endParaRPr>
              <a:solidFill>
                <a:schemeClr val="dk1"/>
              </a:solidFill>
              <a:highlight>
                <a:srgbClr val="000000"/>
              </a:highlight>
              <a:latin typeface="Verdana"/>
              <a:ea typeface="Verdana"/>
              <a:cs typeface="Verdana"/>
              <a:sym typeface="Verdana"/>
            </a:endParaRPr>
          </a:p>
          <a:p>
            <a:pPr indent="0" lvl="0" marL="0" rtl="0" algn="l">
              <a:lnSpc>
                <a:spcPct val="115000"/>
              </a:lnSpc>
              <a:spcBef>
                <a:spcPts val="0"/>
              </a:spcBef>
              <a:spcAft>
                <a:spcPts val="1200"/>
              </a:spcAft>
              <a:buSzPts val="1800"/>
              <a:buNone/>
            </a:pPr>
            <a:r>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88" name="Shape 588"/>
        <p:cNvGrpSpPr/>
        <p:nvPr/>
      </p:nvGrpSpPr>
      <p:grpSpPr>
        <a:xfrm>
          <a:off x="0" y="0"/>
          <a:ext cx="0" cy="0"/>
          <a:chOff x="0" y="0"/>
          <a:chExt cx="0" cy="0"/>
        </a:xfrm>
      </p:grpSpPr>
      <p:sp>
        <p:nvSpPr>
          <p:cNvPr id="589" name="Google Shape;589;p110"/>
          <p:cNvSpPr txBox="1"/>
          <p:nvPr>
            <p:ph idx="1" type="body"/>
          </p:nvPr>
        </p:nvSpPr>
        <p:spPr>
          <a:xfrm>
            <a:off x="3399450" y="128100"/>
            <a:ext cx="5586900" cy="49071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What is the Biodiversity Beyond National Jurisdiction treaty(BBNJ)Treaty?</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BBNJ treaty commonly referred to as the </a:t>
            </a:r>
            <a:r>
              <a:rPr lang="en">
                <a:solidFill>
                  <a:srgbClr val="FFFF00"/>
                </a:solidFill>
                <a:highlight>
                  <a:srgbClr val="000000"/>
                </a:highlight>
                <a:latin typeface="Verdana"/>
                <a:ea typeface="Verdana"/>
                <a:cs typeface="Verdana"/>
                <a:sym typeface="Verdana"/>
              </a:rPr>
              <a:t>Treaty of the High Seas</a:t>
            </a:r>
            <a:r>
              <a:rPr lang="en">
                <a:solidFill>
                  <a:schemeClr val="dk1"/>
                </a:solidFill>
                <a:highlight>
                  <a:srgbClr val="000000"/>
                </a:highlight>
                <a:latin typeface="Verdana"/>
                <a:ea typeface="Verdana"/>
                <a:cs typeface="Verdana"/>
                <a:sym typeface="Verdana"/>
              </a:rPr>
              <a:t> was agreed upon in </a:t>
            </a:r>
            <a:r>
              <a:rPr lang="en">
                <a:solidFill>
                  <a:srgbClr val="FFFF00"/>
                </a:solidFill>
                <a:highlight>
                  <a:srgbClr val="000000"/>
                </a:highlight>
                <a:latin typeface="Verdana"/>
                <a:ea typeface="Verdana"/>
                <a:cs typeface="Verdana"/>
                <a:sym typeface="Verdana"/>
              </a:rPr>
              <a:t>March 2023</a:t>
            </a:r>
            <a:r>
              <a:rPr lang="en">
                <a:solidFill>
                  <a:schemeClr val="dk1"/>
                </a:solidFill>
                <a:highlight>
                  <a:srgbClr val="000000"/>
                </a:highlight>
                <a:latin typeface="Verdana"/>
                <a:ea typeface="Verdana"/>
                <a:cs typeface="Verdana"/>
                <a:sym typeface="Verdana"/>
              </a:rPr>
              <a:t> for the c</a:t>
            </a:r>
            <a:r>
              <a:rPr lang="en">
                <a:solidFill>
                  <a:srgbClr val="FFFF00"/>
                </a:solidFill>
                <a:highlight>
                  <a:srgbClr val="000000"/>
                </a:highlight>
                <a:latin typeface="Verdana"/>
                <a:ea typeface="Verdana"/>
                <a:cs typeface="Verdana"/>
                <a:sym typeface="Verdana"/>
              </a:rPr>
              <a:t>onservation and sustainable use of marine biological diversity</a:t>
            </a:r>
            <a:r>
              <a:rPr lang="en">
                <a:solidFill>
                  <a:schemeClr val="dk1"/>
                </a:solidFill>
                <a:highlight>
                  <a:srgbClr val="000000"/>
                </a:highlight>
                <a:latin typeface="Verdana"/>
                <a:ea typeface="Verdana"/>
                <a:cs typeface="Verdana"/>
                <a:sym typeface="Verdana"/>
              </a:rPr>
              <a:t> in areas beyond national jurisdiction.</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treaty </a:t>
            </a:r>
            <a:r>
              <a:rPr lang="en">
                <a:solidFill>
                  <a:srgbClr val="FFFF00"/>
                </a:solidFill>
                <a:highlight>
                  <a:srgbClr val="000000"/>
                </a:highlight>
                <a:latin typeface="Verdana"/>
                <a:ea typeface="Verdana"/>
                <a:cs typeface="Verdana"/>
                <a:sym typeface="Verdana"/>
              </a:rPr>
              <a:t>aims to address the challenges faced by the high seas</a:t>
            </a:r>
            <a:r>
              <a:rPr lang="en">
                <a:solidFill>
                  <a:schemeClr val="dk1"/>
                </a:solidFill>
                <a:highlight>
                  <a:srgbClr val="000000"/>
                </a:highlight>
                <a:latin typeface="Verdana"/>
                <a:ea typeface="Verdana"/>
                <a:cs typeface="Verdana"/>
                <a:sym typeface="Verdana"/>
              </a:rPr>
              <a:t>, which constitute areas beyond 200 nautical miles from the exclusive economic zones of coastal countries.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93" name="Shape 593"/>
        <p:cNvGrpSpPr/>
        <p:nvPr/>
      </p:nvGrpSpPr>
      <p:grpSpPr>
        <a:xfrm>
          <a:off x="0" y="0"/>
          <a:ext cx="0" cy="0"/>
          <a:chOff x="0" y="0"/>
          <a:chExt cx="0" cy="0"/>
        </a:xfrm>
      </p:grpSpPr>
      <p:sp>
        <p:nvSpPr>
          <p:cNvPr id="594" name="Google Shape;594;p111"/>
          <p:cNvSpPr txBox="1"/>
          <p:nvPr>
            <p:ph idx="1" type="body"/>
          </p:nvPr>
        </p:nvSpPr>
        <p:spPr>
          <a:xfrm>
            <a:off x="3459425" y="49275"/>
            <a:ext cx="5635200" cy="50943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treaty </a:t>
            </a:r>
            <a:r>
              <a:rPr lang="en">
                <a:solidFill>
                  <a:srgbClr val="FFFF00"/>
                </a:solidFill>
                <a:highlight>
                  <a:srgbClr val="000000"/>
                </a:highlight>
                <a:latin typeface="Verdana"/>
                <a:ea typeface="Verdana"/>
                <a:cs typeface="Verdana"/>
                <a:sym typeface="Verdana"/>
              </a:rPr>
              <a:t>seeks to increase the percentage of protected areas on the high seas</a:t>
            </a:r>
            <a:r>
              <a:rPr lang="en">
                <a:solidFill>
                  <a:schemeClr val="dk1"/>
                </a:solidFill>
                <a:highlight>
                  <a:srgbClr val="000000"/>
                </a:highlight>
                <a:latin typeface="Verdana"/>
                <a:ea typeface="Verdana"/>
                <a:cs typeface="Verdana"/>
                <a:sym typeface="Verdana"/>
              </a:rPr>
              <a:t>, which currently stands at a mere </a:t>
            </a:r>
            <a:r>
              <a:rPr lang="en">
                <a:solidFill>
                  <a:srgbClr val="FFFF00"/>
                </a:solidFill>
                <a:highlight>
                  <a:srgbClr val="000000"/>
                </a:highlight>
                <a:latin typeface="Verdana"/>
                <a:ea typeface="Verdana"/>
                <a:cs typeface="Verdana"/>
                <a:sym typeface="Verdana"/>
              </a:rPr>
              <a:t>1.44%</a:t>
            </a:r>
            <a:r>
              <a:rPr lang="en">
                <a:solidFill>
                  <a:schemeClr val="dk1"/>
                </a:solidFill>
                <a:highlight>
                  <a:srgbClr val="000000"/>
                </a:highlight>
                <a:latin typeface="Verdana"/>
                <a:ea typeface="Verdana"/>
                <a:cs typeface="Verdana"/>
                <a:sym typeface="Verdana"/>
              </a:rPr>
              <a:t>, despite covering more than two-thirds of the global ocean.</a:t>
            </a:r>
            <a:endParaRPr>
              <a:solidFill>
                <a:schemeClr val="dk1"/>
              </a:solidFill>
              <a:highlight>
                <a:srgbClr val="000000"/>
              </a:highlight>
              <a:latin typeface="Verdana"/>
              <a:ea typeface="Verdana"/>
              <a:cs typeface="Verdana"/>
              <a:sym typeface="Verdana"/>
            </a:endParaRPr>
          </a:p>
          <a:p>
            <a:pPr indent="0" lvl="0" marL="0" rtl="0" algn="l">
              <a:lnSpc>
                <a:spcPct val="115000"/>
              </a:lnSpc>
              <a:spcBef>
                <a:spcPts val="0"/>
              </a:spcBef>
              <a:spcAft>
                <a:spcPts val="0"/>
              </a:spcAft>
              <a:buNone/>
            </a:pPr>
            <a:r>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Additionally, it aims to </a:t>
            </a:r>
            <a:r>
              <a:rPr lang="en">
                <a:solidFill>
                  <a:srgbClr val="FFFF00"/>
                </a:solidFill>
                <a:highlight>
                  <a:srgbClr val="000000"/>
                </a:highlight>
                <a:latin typeface="Verdana"/>
                <a:ea typeface="Verdana"/>
                <a:cs typeface="Verdana"/>
                <a:sym typeface="Verdana"/>
              </a:rPr>
              <a:t>ensure fair and equitable sharing of profits</a:t>
            </a:r>
            <a:r>
              <a:rPr lang="en">
                <a:solidFill>
                  <a:schemeClr val="dk1"/>
                </a:solidFill>
                <a:highlight>
                  <a:srgbClr val="000000"/>
                </a:highlight>
                <a:latin typeface="Verdana"/>
                <a:ea typeface="Verdana"/>
                <a:cs typeface="Verdana"/>
                <a:sym typeface="Verdana"/>
              </a:rPr>
              <a:t> from marine genetic resources (MGR)</a:t>
            </a:r>
            <a:endParaRPr>
              <a:solidFill>
                <a:schemeClr val="dk1"/>
              </a:solidFill>
              <a:highlight>
                <a:srgbClr val="000000"/>
              </a:highlight>
              <a:latin typeface="Verdana"/>
              <a:ea typeface="Verdana"/>
              <a:cs typeface="Verdana"/>
              <a:sym typeface="Verdana"/>
            </a:endParaRPr>
          </a:p>
          <a:p>
            <a:pPr indent="0" lvl="0" marL="0" rtl="0" algn="l">
              <a:lnSpc>
                <a:spcPct val="115000"/>
              </a:lnSpc>
              <a:spcBef>
                <a:spcPts val="0"/>
              </a:spcBef>
              <a:spcAft>
                <a:spcPts val="0"/>
              </a:spcAft>
              <a:buNone/>
            </a:pPr>
            <a:r>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India has signed but not ratified </a:t>
            </a:r>
            <a:r>
              <a:rPr lang="en">
                <a:solidFill>
                  <a:schemeClr val="dk1"/>
                </a:solidFill>
                <a:highlight>
                  <a:srgbClr val="000000"/>
                </a:highlight>
                <a:latin typeface="Verdana"/>
                <a:ea typeface="Verdana"/>
                <a:cs typeface="Verdana"/>
                <a:sym typeface="Verdana"/>
              </a:rPr>
              <a:t>the treaty.</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