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18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125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31.xml"/>
  <Override ContentType="application/vnd.openxmlformats-officedocument.presentationml.slide+xml" PartName="/ppt/slides/slide127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124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12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9" Type="http://schemas.openxmlformats.org/officeDocument/2006/relationships/slide" Target="slides/slide104.xml"/><Relationship Id="rId108" Type="http://schemas.openxmlformats.org/officeDocument/2006/relationships/slide" Target="slides/slide103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29" Type="http://schemas.openxmlformats.org/officeDocument/2006/relationships/slide" Target="slides/slide124.xml"/><Relationship Id="rId128" Type="http://schemas.openxmlformats.org/officeDocument/2006/relationships/slide" Target="slides/slide123.xml"/><Relationship Id="rId127" Type="http://schemas.openxmlformats.org/officeDocument/2006/relationships/slide" Target="slides/slide122.xml"/><Relationship Id="rId126" Type="http://schemas.openxmlformats.org/officeDocument/2006/relationships/slide" Target="slides/slide121.xml"/><Relationship Id="rId26" Type="http://schemas.openxmlformats.org/officeDocument/2006/relationships/slide" Target="slides/slide21.xml"/><Relationship Id="rId121" Type="http://schemas.openxmlformats.org/officeDocument/2006/relationships/slide" Target="slides/slide116.xml"/><Relationship Id="rId25" Type="http://schemas.openxmlformats.org/officeDocument/2006/relationships/slide" Target="slides/slide20.xml"/><Relationship Id="rId120" Type="http://schemas.openxmlformats.org/officeDocument/2006/relationships/slide" Target="slides/slide115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125" Type="http://schemas.openxmlformats.org/officeDocument/2006/relationships/slide" Target="slides/slide120.xml"/><Relationship Id="rId29" Type="http://schemas.openxmlformats.org/officeDocument/2006/relationships/slide" Target="slides/slide24.xml"/><Relationship Id="rId124" Type="http://schemas.openxmlformats.org/officeDocument/2006/relationships/slide" Target="slides/slide119.xml"/><Relationship Id="rId123" Type="http://schemas.openxmlformats.org/officeDocument/2006/relationships/slide" Target="slides/slide118.xml"/><Relationship Id="rId122" Type="http://schemas.openxmlformats.org/officeDocument/2006/relationships/slide" Target="slides/slide117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18" Type="http://schemas.openxmlformats.org/officeDocument/2006/relationships/slide" Target="slides/slide113.xml"/><Relationship Id="rId117" Type="http://schemas.openxmlformats.org/officeDocument/2006/relationships/slide" Target="slides/slide112.xml"/><Relationship Id="rId116" Type="http://schemas.openxmlformats.org/officeDocument/2006/relationships/slide" Target="slides/slide111.xml"/><Relationship Id="rId115" Type="http://schemas.openxmlformats.org/officeDocument/2006/relationships/slide" Target="slides/slide110.xml"/><Relationship Id="rId119" Type="http://schemas.openxmlformats.org/officeDocument/2006/relationships/slide" Target="slides/slide114.xml"/><Relationship Id="rId15" Type="http://schemas.openxmlformats.org/officeDocument/2006/relationships/slide" Target="slides/slide10.xml"/><Relationship Id="rId110" Type="http://schemas.openxmlformats.org/officeDocument/2006/relationships/slide" Target="slides/slide105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14" Type="http://schemas.openxmlformats.org/officeDocument/2006/relationships/slide" Target="slides/slide109.xml"/><Relationship Id="rId18" Type="http://schemas.openxmlformats.org/officeDocument/2006/relationships/slide" Target="slides/slide13.xml"/><Relationship Id="rId113" Type="http://schemas.openxmlformats.org/officeDocument/2006/relationships/slide" Target="slides/slide108.xml"/><Relationship Id="rId112" Type="http://schemas.openxmlformats.org/officeDocument/2006/relationships/slide" Target="slides/slide107.xml"/><Relationship Id="rId111" Type="http://schemas.openxmlformats.org/officeDocument/2006/relationships/slide" Target="slides/slide106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132" Type="http://schemas.openxmlformats.org/officeDocument/2006/relationships/slide" Target="slides/slide127.xml"/><Relationship Id="rId131" Type="http://schemas.openxmlformats.org/officeDocument/2006/relationships/slide" Target="slides/slide126.xml"/><Relationship Id="rId130" Type="http://schemas.openxmlformats.org/officeDocument/2006/relationships/slide" Target="slides/slide125.xml"/><Relationship Id="rId133" Type="http://schemas.openxmlformats.org/officeDocument/2006/relationships/slide" Target="slides/slide128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e02ad4555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e02ad4555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e02ad4555c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e02ad4555c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3e03a9800b7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3e03a9800b7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e03a9800b7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e03a9800b7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3e03a9800b7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3e03a9800b7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3e02ad4555c_0_4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3e02ad4555c_0_4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e02ad4555c_0_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3e02ad4555c_0_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3e02ad4555c_0_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3e02ad4555c_0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3e02ad4555c_0_4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3e02ad4555c_0_4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e02ad4555c_0_4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3e02ad4555c_0_4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3e02ad4555c_0_4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3e02ad4555c_0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3e02ad4555c_0_4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3e02ad4555c_0_4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e02ad4555c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g3e02ad4555c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e02ad4555c_0_4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3e02ad4555c_0_4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3e02ad4555c_0_4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" name="Google Shape;658;g3e02ad4555c_0_4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3e02ad4555c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3e02ad4555c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e02ad4555c_0_4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3e02ad4555c_0_4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3e02ad4555c_0_4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3e02ad4555c_0_4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3e02ad4555c_0_4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3e02ad4555c_0_4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3e02ad4555c_0_4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3e02ad4555c_0_4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3e02ad4555c_0_4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3e02ad4555c_0_4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3e02ad4555c_0_4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3e02ad4555c_0_4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3e02ad4555c_0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" name="Google Shape;703;g3e02ad4555c_0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e02ad4555c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g3e02ad4555c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3e02ad4555c_0_4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9" name="Google Shape;709;g3e02ad4555c_0_4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3e02ad4555c_0_5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3e02ad4555c_0_5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3e02ad4555c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" name="Google Shape;720;g3e02ad4555c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3e02ad4555c_0_5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3e02ad4555c_0_5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3e02ad4555c_0_5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3e02ad4555c_0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3e02ad4555c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3e02ad4555c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3e02ad4555c_0_5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3" name="Google Shape;743;g3e02ad4555c_0_5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3e02ad4555c_0_5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9" name="Google Shape;749;g3e02ad4555c_0_5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3e02ad4555c_0_5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3e02ad4555c_0_5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e02ad4555c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e02ad4555c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e02ad4555c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e02ad4555c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e02ad4555c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e02ad4555c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e02ad4555c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e02ad4555c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e02ad4555c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e02ad4555c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e02ad4555c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e02ad4555c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e02ad4555c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g3e02ad4555c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e02ad4555c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e02ad4555c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e02ad4555c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g3e02ad4555c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e02ad4555c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g3e02ad4555c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e02ad4555c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e02ad4555c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e02ad4555c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e02ad4555c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e02ad4555c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e02ad4555c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e02ad4555c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e02ad4555c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e02ad4555c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e02ad4555c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e02ad4555c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e02ad4555c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e02ad4555c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e02ad4555c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02ad4555c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e02ad4555c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e02ad4555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e02ad4555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e02ad4555c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e02ad4555c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e02ad4555c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e02ad4555c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e02ad4555c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e02ad4555c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e02ad4555c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e02ad4555c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e02ad4555c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e02ad4555c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e02ad4555c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e02ad4555c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e02ad4555c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e02ad4555c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e02ad4555c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e02ad4555c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e02ad4555c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e02ad4555c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e02ad4555c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e02ad4555c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e02ad4555c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e02ad4555c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e02ad4555c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e02ad4555c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e02ad4555c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e02ad4555c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e02ad4555c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e02ad4555c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e02ad4555c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e02ad4555c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e02ad4555c_0_1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e02ad4555c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e02ad4555c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e02ad4555c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e02ad4555c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e02ad4555c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e02ad4555c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e02ad4555c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e02ad4555c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e02ad4555c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e02ad4555c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e02ad4555c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e02ad4555c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e02ad4555c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e02ad4555c_0_2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e02ad4555c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e02ad4555c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e02ad4555c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e02ad4555c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e02ad4555c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e02ad4555c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e02ad4555c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e02ad4555c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e02ad4555c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e02ad4555c_0_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e02ad4555c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e02ad4555c_0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e02ad4555c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e02ad4555c_0_2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e02ad4555c_0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e02ad4555c_0_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e02ad4555c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e02ad4555c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3e02ad4555c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e02ad4555c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e02ad4555c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e03a9800b7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e03a9800b7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e03a9800b7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e03a9800b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e03a9800b7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e03a9800b7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e03a9800b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e03a9800b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e03a9800b7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e03a9800b7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e03a9800b7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e03a9800b7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e03a9800b7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e03a9800b7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e02ad4555c_0_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3e02ad4555c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e02ad4555c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e02ad4555c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e02ad4555c_0_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e02ad4555c_0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e02ad4555c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e02ad4555c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e02ad4555c_0_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e02ad4555c_0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e02ad4555c_0_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3e02ad4555c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e02ad4555c_0_2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e02ad4555c_0_2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e02ad4555c_0_2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3e02ad4555c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e02ad4555c_0_2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3e02ad4555c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e02ad4555c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3e02ad4555c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e02ad4555c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e02ad4555c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e02ad4555c_0_3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e02ad4555c_0_3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e02ad4555c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3e02ad4555c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e02ad4555c_0_3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3e02ad4555c_0_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e02ad4555c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e02ad4555c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e02ad4555c_0_3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3e02ad4555c_0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e02ad4555c_0_3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3e02ad4555c_0_3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e02ad4555c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3e02ad4555c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e02ad4555c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3e02ad4555c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e02ad4555c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3e02ad4555c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3e02ad4555c_0_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3e02ad4555c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e02ad4555c_0_3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e02ad4555c_0_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3e02ad4555c_0_3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3e02ad4555c_0_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e02ad4555c_0_3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3e02ad4555c_0_3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3e02ad4555c_0_3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3e02ad4555c_0_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e02ad4555c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e02ad4555c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e02ad4555c_0_3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3e02ad4555c_0_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3e02ad4555c_0_3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8" name="Google Shape;548;g3e02ad4555c_0_3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3e02ad4555c_0_3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4" name="Google Shape;554;g3e02ad4555c_0_3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e02ad4555c_0_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0" name="Google Shape;560;g3e02ad4555c_0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3e02ad4555c_0_3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5" name="Google Shape;565;g3e02ad4555c_0_3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e02ad4555c_0_3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3e02ad4555c_0_3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3e02ad4555c_0_4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3e02ad4555c_0_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e02ad4555c_0_4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3e02ad4555c_0_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3e02ad4555c_0_4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3e02ad4555c_0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e02ad4555c_0_4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3e02ad4555c_0_4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80.pn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1.xml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3.xml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4.xml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5.xml"/><Relationship Id="rId3" Type="http://schemas.openxmlformats.org/officeDocument/2006/relationships/image" Target="../media/image65.png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6.xml"/><Relationship Id="rId3" Type="http://schemas.openxmlformats.org/officeDocument/2006/relationships/image" Target="../media/image71.png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8.xml"/><Relationship Id="rId3" Type="http://schemas.openxmlformats.org/officeDocument/2006/relationships/image" Target="../media/image75.png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9.xml"/><Relationship Id="rId3" Type="http://schemas.openxmlformats.org/officeDocument/2006/relationships/image" Target="../media/image6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0.xml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1.xml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2.xml"/><Relationship Id="rId3" Type="http://schemas.openxmlformats.org/officeDocument/2006/relationships/image" Target="../media/image64.png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3.xml"/><Relationship Id="rId3" Type="http://schemas.openxmlformats.org/officeDocument/2006/relationships/image" Target="../media/image81.png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4.xml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5.xml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6.xml"/><Relationship Id="rId3" Type="http://schemas.openxmlformats.org/officeDocument/2006/relationships/image" Target="../media/image63.png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7.xml"/><Relationship Id="rId3" Type="http://schemas.openxmlformats.org/officeDocument/2006/relationships/image" Target="../media/image82.png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8.xml"/><Relationship Id="rId3" Type="http://schemas.openxmlformats.org/officeDocument/2006/relationships/image" Target="../media/image82.png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9.xml"/><Relationship Id="rId3" Type="http://schemas.openxmlformats.org/officeDocument/2006/relationships/image" Target="../media/image6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0.xml"/><Relationship Id="rId3" Type="http://schemas.openxmlformats.org/officeDocument/2006/relationships/image" Target="../media/image76.png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1.xml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2.xml"/><Relationship Id="rId3" Type="http://schemas.openxmlformats.org/officeDocument/2006/relationships/image" Target="../media/image78.png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3.xml"/><Relationship Id="rId3" Type="http://schemas.openxmlformats.org/officeDocument/2006/relationships/image" Target="../media/image79.png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4.xml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5.xml"/><Relationship Id="rId3" Type="http://schemas.openxmlformats.org/officeDocument/2006/relationships/image" Target="../media/image77.png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6.xml"/><Relationship Id="rId3" Type="http://schemas.openxmlformats.org/officeDocument/2006/relationships/image" Target="../media/image83.png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7.xml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8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8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2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3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4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72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5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29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7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0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1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47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30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33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74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31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32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39.png"/><Relationship Id="rId4" Type="http://schemas.openxmlformats.org/officeDocument/2006/relationships/image" Target="../media/image3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35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48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56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38.jp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43.png"/><Relationship Id="rId4" Type="http://schemas.openxmlformats.org/officeDocument/2006/relationships/image" Target="../media/image50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41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52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5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42.jp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58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49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59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46.jp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53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70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7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54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57.pn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66.pn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61.pn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62.pn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67.pn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60.pn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January 2026 </a:t>
            </a:r>
            <a:br>
              <a:rPr lang="en"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</a:br>
            <a:r>
              <a:rPr lang="en"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Current Affairs</a:t>
            </a:r>
            <a:endParaRPr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/>
          <p:nvPr>
            <p:ph idx="1" type="body"/>
          </p:nvPr>
        </p:nvSpPr>
        <p:spPr>
          <a:xfrm>
            <a:off x="4189875" y="162325"/>
            <a:ext cx="46425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Vizhinjam International Seaport: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Shri Sarbananda Sonowal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Inaugurates Capacity Augmentation Works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of Vizhinjam International Seaport in Kerala.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4" name="Google Shape;10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2927" y="2006500"/>
            <a:ext cx="4599150" cy="306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Google Shape;601;p112" title="Screenshot 2026-04-21 at 12.57.23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5794" y="0"/>
            <a:ext cx="361241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113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Greenland falls under which of the following continents?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a) North America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b) Asia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c) Europe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d) Antarctica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114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Rohingya migrants originate from which of the following countries?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a) Bangladesh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b) Myanmar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c) Pakistan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d) Afghanistan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15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116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800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Schemes and Policies:</a:t>
            </a:r>
            <a:endParaRPr sz="4800"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17"/>
          <p:cNvSpPr txBox="1"/>
          <p:nvPr>
            <p:ph idx="1" type="body"/>
          </p:nvPr>
        </p:nvSpPr>
        <p:spPr>
          <a:xfrm>
            <a:off x="3824650" y="162325"/>
            <a:ext cx="50079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Atal Pension Yojana (APY):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Union Cabinet chaired by the Prime Minister, Shri Narendra Modi, today approved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continuation of Atal Pension Yojana (APY) up to FY 2030-31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along with extension of funding support for promotional and developmental activities and gap funding.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27" name="Google Shape;627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519849" cy="1847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18"/>
          <p:cNvSpPr txBox="1"/>
          <p:nvPr>
            <p:ph idx="1" type="body"/>
          </p:nvPr>
        </p:nvSpPr>
        <p:spPr>
          <a:xfrm>
            <a:off x="3327550" y="50725"/>
            <a:ext cx="5711700" cy="50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Atal Pension Yojana: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Launch: APY was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launched on 9th May, 2015 with the objective of providing old-age income security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to workers in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unorganised sector.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Scheme Features: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APY offers a guaranteed minimum pension of Rs.1,000 to Rs.5,000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per month starting at age 60,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based on contributions.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Progress: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As of 19th January, 2026, over 8.66 crore subscribers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have been enrolled, making APY a cornerstone of India’s inclusive social security framework.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33" name="Google Shape;633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475" y="672774"/>
            <a:ext cx="3120751" cy="170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19"/>
          <p:cNvSpPr txBox="1"/>
          <p:nvPr>
            <p:ph idx="1" type="body"/>
          </p:nvPr>
        </p:nvSpPr>
        <p:spPr>
          <a:xfrm>
            <a:off x="3398575" y="162325"/>
            <a:ext cx="5433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Atal Pension Yojana (APY) is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open to Indian citizens aged 18 to 40 years.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Subscribers must contribute for at least 20 years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with pension payouts starting at age 60.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lowest possible monthly contribution is ₹42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for an 18-year-old seeking a ₹1,000 monthly pension.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Individuals who are or have been income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tax payers cannot join.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20"/>
          <p:cNvSpPr txBox="1"/>
          <p:nvPr>
            <p:ph idx="1" type="body"/>
          </p:nvPr>
        </p:nvSpPr>
        <p:spPr>
          <a:xfrm>
            <a:off x="3550750" y="162325"/>
            <a:ext cx="52815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BHASHa INterface for India (BHASHINI):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Digital India BHASHINI Division Showcases Voice-First Multilingual AI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at Uttar Pradesh AI Innovation and Capacity Building Conference.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44" name="Google Shape;644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0749" y="2261428"/>
            <a:ext cx="5339851" cy="2794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21"/>
          <p:cNvSpPr txBox="1"/>
          <p:nvPr>
            <p:ph idx="1" type="body"/>
          </p:nvPr>
        </p:nvSpPr>
        <p:spPr>
          <a:xfrm>
            <a:off x="3926100" y="162325"/>
            <a:ext cx="49065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BHASHa INterface for India (BHASHINI):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BHASHINI is an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AI-powered language translation platform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under the National Language Translation Mission.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Developed by Ministry of Electronics and Information Technology.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To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create a National Public Digital Platform for languages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using AI and emerging Technologies.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50" name="Google Shape;650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621299" cy="2112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 txBox="1"/>
          <p:nvPr>
            <p:ph idx="1" type="body"/>
          </p:nvPr>
        </p:nvSpPr>
        <p:spPr>
          <a:xfrm>
            <a:off x="4129000" y="49275"/>
            <a:ext cx="4965600" cy="50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Vizhinjam seaport: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is a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transshipment deepwater multipurpose seaport project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was built by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Adani Ports and SEZ Private Limited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 Vizhinjam near Thiruvananthapuram, Kerala.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Vizhinjam port is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India’s first international deepwater transshipment port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port is designed to handle container transshipment, multi-purpose, and break-bulk cargo.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0" name="Google Shape;110;p23" title="Screenshot 2026-04-20 at 8.54.3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824200" cy="2443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22"/>
          <p:cNvSpPr txBox="1"/>
          <p:nvPr>
            <p:ph idx="1" type="body"/>
          </p:nvPr>
        </p:nvSpPr>
        <p:spPr>
          <a:xfrm>
            <a:off x="3033350" y="162325"/>
            <a:ext cx="57990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To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enable translation of content across multiple Indian languages.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Promotes access to internet content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regional languages,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especially in governance, policy, and science domains.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Uses Artificial Intelligence and Natural Language Processing (NLP)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to bridge language barriers.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Implemented by Digital India BHASHINI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Division under Digital India Corporation.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123"/>
          <p:cNvSpPr txBox="1"/>
          <p:nvPr>
            <p:ph idx="1" type="body"/>
          </p:nvPr>
        </p:nvSpPr>
        <p:spPr>
          <a:xfrm>
            <a:off x="3824650" y="162325"/>
            <a:ext cx="5007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Supports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22+ Indian languages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to ensure linguistic inclusivity.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Offers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text-to-text translation, speech recognition, text-to-speech,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OCR, video and document translation, and language detection.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Enables voice-based payments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and multilingual digital services.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Available as a mobile application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for public use.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24"/>
          <p:cNvSpPr txBox="1"/>
          <p:nvPr>
            <p:ph idx="1" type="body"/>
          </p:nvPr>
        </p:nvSpPr>
        <p:spPr>
          <a:xfrm>
            <a:off x="3682625" y="162325"/>
            <a:ext cx="51498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‘Sampoornata Abhiyan 2.0’: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NITI Aayog launched ‘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Sampoornata Abhiyan 2.0’ today, a 3-month campaign running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from 28th January to 14th April, 2026, to undertake a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sustained effort to achieve saturation of 5 Key Performance Indicators in Aspirational Districts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6 Key Performance Indicators in Aspirational Blocks across the country.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66" name="Google Shape;666;p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377825" cy="1970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125"/>
          <p:cNvSpPr txBox="1"/>
          <p:nvPr>
            <p:ph idx="1" type="body"/>
          </p:nvPr>
        </p:nvSpPr>
        <p:spPr>
          <a:xfrm>
            <a:off x="152175" y="162325"/>
            <a:ext cx="21204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Aspirational Districts Programme: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2" name="Google Shape;672;p125" title="Screenshot 2026-04-17 at 7.25.4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9900" y="537675"/>
            <a:ext cx="6544300" cy="454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26"/>
          <p:cNvSpPr txBox="1"/>
          <p:nvPr>
            <p:ph idx="1" type="body"/>
          </p:nvPr>
        </p:nvSpPr>
        <p:spPr>
          <a:xfrm>
            <a:off x="2860875" y="162325"/>
            <a:ext cx="62289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‘Sampoornata Abhiyan 2.0’: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Sampoornata Abhiyan 2.0 is a three-month focused campaign launched by NITI Aayog to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saturate critical development indicators in Aspirational Districts and Blocks across India.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builds on the success of Sampoornata Abhiyan 2024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aiming for last-mile delivery and full coverage of key social sector outcomes.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initiative targets 112 Aspirational Districts and 513 Aspirational Blocks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under the Aspirational Districts and Blocks Programme.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27"/>
          <p:cNvSpPr txBox="1"/>
          <p:nvPr>
            <p:ph idx="1" type="body"/>
          </p:nvPr>
        </p:nvSpPr>
        <p:spPr>
          <a:xfrm>
            <a:off x="3175375" y="162325"/>
            <a:ext cx="56568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focuses on improving nutrition, health, sanitation, education infrastructure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and livestock health through outcome-based KPIs.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campaign emphasises Anganwadi performance,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child nutrition, girls’ sanitation facilities, TB reporting, and animal vaccination.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Overall, Sampoornata Abhiyan 2.0 seeks to accelerate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inclusive, data-driven, and accountable governance in India’s most underdeveloped regions.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128"/>
          <p:cNvSpPr txBox="1"/>
          <p:nvPr>
            <p:ph idx="1" type="body"/>
          </p:nvPr>
        </p:nvSpPr>
        <p:spPr>
          <a:xfrm>
            <a:off x="4007275" y="162325"/>
            <a:ext cx="48249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Skilling for AI Readiness (SOAR):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President of India to Grace SOAR Programme a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nd Confer AI Certificates.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88" name="Google Shape;688;p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0175" y="1919097"/>
            <a:ext cx="4575150" cy="3051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29"/>
          <p:cNvSpPr txBox="1"/>
          <p:nvPr>
            <p:ph idx="1" type="body"/>
          </p:nvPr>
        </p:nvSpPr>
        <p:spPr>
          <a:xfrm>
            <a:off x="5123200" y="60875"/>
            <a:ext cx="3926100" cy="50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Skilling for AI Readiness (SOAR):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Skilling for AI Readiness (SOAR): It is a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national skilling initiative launched in July 2025 under the Skill India Mission.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Ministry: It is implemented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by the Ministry of Skill Development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Entrepreneurship (MSDE).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94" name="Google Shape;694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869174" cy="2738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130"/>
          <p:cNvSpPr txBox="1"/>
          <p:nvPr>
            <p:ph idx="1" type="body"/>
          </p:nvPr>
        </p:nvSpPr>
        <p:spPr>
          <a:xfrm>
            <a:off x="5234800" y="60875"/>
            <a:ext cx="3814500" cy="50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Objective: 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aims to integrate Artificial Intelligence competencies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into India’s education and skilling ecosystem.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Target Groups: 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targets school students from classes 6 to 12 and educators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from both government and private schools.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00" name="Google Shape;700;p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869201" cy="2738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131"/>
          <p:cNvSpPr txBox="1"/>
          <p:nvPr>
            <p:ph idx="1" type="body"/>
          </p:nvPr>
        </p:nvSpPr>
        <p:spPr>
          <a:xfrm>
            <a:off x="4402925" y="162325"/>
            <a:ext cx="44292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Standards and Labelling Program: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Recently Government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notified to penalise manufacturers of ACs, TVs etc if the actual energy consumption deviates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from declaration in the energy star rating label.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06" name="Google Shape;706;p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098125" cy="409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4"/>
          <p:cNvSpPr txBox="1"/>
          <p:nvPr>
            <p:ph idx="1" type="body"/>
          </p:nvPr>
        </p:nvSpPr>
        <p:spPr>
          <a:xfrm>
            <a:off x="3734450" y="203450"/>
            <a:ext cx="5097900" cy="46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is strategically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located just ten nautical miles from the international shipping route.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port has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minimal littoral drift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and requires minimal maintenance dredging, reducing operational costs.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port boasts a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natural depth of more than 18 meters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which can be further scaled up to 20 meters.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32"/>
          <p:cNvSpPr txBox="1"/>
          <p:nvPr>
            <p:ph idx="1" type="body"/>
          </p:nvPr>
        </p:nvSpPr>
        <p:spPr>
          <a:xfrm>
            <a:off x="3479725" y="162325"/>
            <a:ext cx="5352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Standards and Labelling Program: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Ministry: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Ministry of Power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Implementing Agency: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Bureau of Energy Efficiency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Legal Basis: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Energy Conservation Act, 2001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Objective: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Reduce energy consumption of appliances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Consumer Benefit: Helps consumers make informed, cost-effective and energy-efficient choices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12" name="Google Shape;712;p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174925" cy="2381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33"/>
          <p:cNvSpPr txBox="1"/>
          <p:nvPr>
            <p:ph idx="1" type="body"/>
          </p:nvPr>
        </p:nvSpPr>
        <p:spPr>
          <a:xfrm>
            <a:off x="3713050" y="162325"/>
            <a:ext cx="51192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Coverage: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40+ appliances under mandatory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voluntary categories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Mandatory Star-Labeled Appliances: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Refrigerators, Deep-freezers, Air conditioners, Fans, Televisions, Washing machines, Chillers, Electric geysers, Distribution transformers, Tubular fluorescent lamps, LED lamps, Induction hobs, Solar inverters, Domestic LPG stoves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134"/>
          <p:cNvSpPr txBox="1"/>
          <p:nvPr>
            <p:ph idx="1" type="body"/>
          </p:nvPr>
        </p:nvSpPr>
        <p:spPr>
          <a:xfrm>
            <a:off x="3540600" y="162325"/>
            <a:ext cx="52917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PANKHUDI Portal: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The Ministry of Women and Child Development launched PANKHUDI Portal.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23" name="Google Shape;723;p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0600" y="1806025"/>
            <a:ext cx="5504000" cy="306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35"/>
          <p:cNvSpPr txBox="1"/>
          <p:nvPr>
            <p:ph idx="1" type="body"/>
          </p:nvPr>
        </p:nvSpPr>
        <p:spPr>
          <a:xfrm>
            <a:off x="3489875" y="162325"/>
            <a:ext cx="53424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PANKHUDI Portal: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PANKHUDI Portal: An integrated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single-window digital platform for CSR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partnership facilitation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connects individuals, NRIs, NGOs, corporate entities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and government agencies on a common platform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streamlines voluntary and institutional contributions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across sectors like nutrition, health, ECCE and child welfare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29" name="Google Shape;729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8575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36"/>
          <p:cNvSpPr txBox="1"/>
          <p:nvPr>
            <p:ph idx="1" type="body"/>
          </p:nvPr>
        </p:nvSpPr>
        <p:spPr>
          <a:xfrm>
            <a:off x="3611600" y="162325"/>
            <a:ext cx="52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promotes convergence of resources and efforts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for women and child development initiatives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Aim: To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enhance coordination, transparency and structured stakeholder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participation.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37"/>
          <p:cNvSpPr txBox="1"/>
          <p:nvPr>
            <p:ph idx="1" type="body"/>
          </p:nvPr>
        </p:nvSpPr>
        <p:spPr>
          <a:xfrm>
            <a:off x="4991325" y="162325"/>
            <a:ext cx="38409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NPS Vatsalya Scheme: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Pension Fund Regulatory and Development Authority (PFRDA)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issued guidelines for the NPS Vatsalya Scheme, 2025.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40" name="Google Shape;740;p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686525" cy="468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38"/>
          <p:cNvSpPr txBox="1"/>
          <p:nvPr>
            <p:ph idx="1" type="body"/>
          </p:nvPr>
        </p:nvSpPr>
        <p:spPr>
          <a:xfrm>
            <a:off x="4433350" y="162325"/>
            <a:ext cx="43989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NPS Vatsalya Scheme: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Nodal Ministry: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Ministry of Finance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Regulator: Pension Fund Regulatory and Development Authority (PFRDA)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Objective: To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inculcate early, disciplined long-term savings among children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for future financial security and pension readiness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46" name="Google Shape;746;p1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090075" cy="255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39"/>
          <p:cNvSpPr txBox="1"/>
          <p:nvPr>
            <p:ph idx="1" type="body"/>
          </p:nvPr>
        </p:nvSpPr>
        <p:spPr>
          <a:xfrm>
            <a:off x="3560875" y="162325"/>
            <a:ext cx="52713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Eligibility: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Open to all Indian citizens including NRI/OCI below 18 years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of age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Beneficiary: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minor is the sole beneficiary of the account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Account Operation: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Opened in the name of the minor and operated by parent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or legal guardian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Contribution: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Minimum initial and annual contribution of ₹250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with no maximum limit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40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1" name="Google Shape;12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25379" cy="480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6"/>
          <p:cNvSpPr txBox="1"/>
          <p:nvPr>
            <p:ph idx="1" type="body"/>
          </p:nvPr>
        </p:nvSpPr>
        <p:spPr>
          <a:xfrm>
            <a:off x="3834800" y="162325"/>
            <a:ext cx="49974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Steel Slag Road Technology: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CSIR-CRRI and JSW Steel,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Salem Partner to Build Steel Slag Roads in Tamil Nadu.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7" name="Google Shape;12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6450" y="1897101"/>
            <a:ext cx="5511175" cy="307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7"/>
          <p:cNvSpPr txBox="1"/>
          <p:nvPr>
            <p:ph idx="1" type="body"/>
          </p:nvPr>
        </p:nvSpPr>
        <p:spPr>
          <a:xfrm>
            <a:off x="4118850" y="167400"/>
            <a:ext cx="4926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Steel Slag Road Technology: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Steel slag is an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industrial byproduct generated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during steel manufacturing.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is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produced in large quantities in electric arc furnaces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and basic oxygen furnaces.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mainly contains silicates and oxides of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calcium, magnesium, manganese, and aluminium.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cooling process determines the type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properties of slag for various uses.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33" name="Google Shape;1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854799" cy="28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8"/>
          <p:cNvSpPr txBox="1"/>
          <p:nvPr>
            <p:ph idx="1" type="body"/>
          </p:nvPr>
        </p:nvSpPr>
        <p:spPr>
          <a:xfrm>
            <a:off x="3794225" y="162325"/>
            <a:ext cx="50382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Steel Slag Road Technology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uses processed steel slag as aggregate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 road base and sub-base layers.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Impurities and residual metal are removed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before its use in construction.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provides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high strength, hardness, abrasion resistance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skid resistance, and good drainage.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39" name="Google Shape;13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489426" cy="23262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9"/>
          <p:cNvSpPr txBox="1"/>
          <p:nvPr>
            <p:ph idx="1" type="body"/>
          </p:nvPr>
        </p:nvSpPr>
        <p:spPr>
          <a:xfrm>
            <a:off x="3672475" y="162325"/>
            <a:ext cx="51597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enables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large-scale utilization of steel waste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reducing environmental concerns.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helps manage around 19 million tonnes of steel slag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generated annually in India.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Roads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built with steel slag are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more durable and robust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than those using conventional materials.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 txBox="1"/>
          <p:nvPr>
            <p:ph idx="1" type="body"/>
          </p:nvPr>
        </p:nvSpPr>
        <p:spPr>
          <a:xfrm>
            <a:off x="4230450" y="162325"/>
            <a:ext cx="46020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‘Kavach’ system: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Indian Railways Institute of Signal Engineering and Telecommunications (IRISET) is in the process of signing a pact with the Indian Space Research Organisation (ISRO)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to further technological exploration in ‘Kavach’, the indigenously developed Automatic Train Protection (ATP) system.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0" name="Google Shape;15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749600" cy="209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1"/>
          <p:cNvSpPr txBox="1"/>
          <p:nvPr>
            <p:ph idx="1" type="body"/>
          </p:nvPr>
        </p:nvSpPr>
        <p:spPr>
          <a:xfrm>
            <a:off x="4572000" y="424075"/>
            <a:ext cx="4260300" cy="43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What is Kavach system?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76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is an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indigenously developed Automatic Train Protection (ATP) system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76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Roboto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Kavach was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developed by the Research Design and Standards Organisation (RDSO)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under Indian Railway (IR).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6" name="Google Shape;15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267200" cy="2947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800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Economy:</a:t>
            </a:r>
            <a:endParaRPr sz="4800"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2"/>
          <p:cNvSpPr txBox="1"/>
          <p:nvPr>
            <p:ph idx="1" type="body"/>
          </p:nvPr>
        </p:nvSpPr>
        <p:spPr>
          <a:xfrm>
            <a:off x="4069475" y="424075"/>
            <a:ext cx="4762800" cy="41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marR="76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is a set of electronic devices and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Radio Frequency Identification devices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installed in locomotives, in the signalling system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as well the tracks.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76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enables to talk to each other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using ultra-high radio frequencies to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control the brakes of trains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and also alert drivers.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76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Trials are facilitated by SCR.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3"/>
          <p:cNvSpPr txBox="1"/>
          <p:nvPr>
            <p:ph idx="1" type="body"/>
          </p:nvPr>
        </p:nvSpPr>
        <p:spPr>
          <a:xfrm>
            <a:off x="3931525" y="206925"/>
            <a:ext cx="4900800" cy="47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Application: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Assist locomotive pilots in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avoiding Signal Passing At Danger (SPAD).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Can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alert the loco pilot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take control of the brakes and bring the train to a halt.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Controls the speed of the train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by an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automatic application of brakes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 case the loco pilot fails to do so.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Helps the loco pilot in running the train during inclement weather conditions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4"/>
          <p:cNvSpPr txBox="1"/>
          <p:nvPr>
            <p:ph idx="1" type="body"/>
          </p:nvPr>
        </p:nvSpPr>
        <p:spPr>
          <a:xfrm>
            <a:off x="2526100" y="60875"/>
            <a:ext cx="6573900" cy="491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BHARATI initiative, Bharat’s Hub for Agritech, Resilience, Advancement and Incubation for Export Enablement: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India’s participation as Country Partner at Gulfood 2026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reflects the nation’s commitment to delivering high-quality, safe, sustainable, and innovative food products to global markets.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Another significant highlight of India’s participation at Gulfood 2026 is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presence of eight startups under APEDA’s BHARATI initiative,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Bharat’s Hub for Agritech, Resilience, Advancement and Incubation for Export Enablement.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2" name="Google Shape;17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077" y="121975"/>
            <a:ext cx="1954473" cy="130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5"/>
          <p:cNvSpPr txBox="1"/>
          <p:nvPr>
            <p:ph idx="1" type="body"/>
          </p:nvPr>
        </p:nvSpPr>
        <p:spPr>
          <a:xfrm>
            <a:off x="3266675" y="71025"/>
            <a:ext cx="5813100" cy="507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Gulfood 2026: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Gulfood 2026 is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world’s largest annual food and beverage trade exhibition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and sourcing event, bringing together key players from the global food industry.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runs from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26 to 30 January 2026 in Dubai, United Arab Emirates.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For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first time in its history, Gulfood spans two major venues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simultaneously—Dubai World Trade Centre and the Dubai Exhibition Centre at Expo City Dubai—doubling floor space and enabling broader global participation and networking.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6"/>
          <p:cNvSpPr txBox="1"/>
          <p:nvPr>
            <p:ph idx="1" type="body"/>
          </p:nvPr>
        </p:nvSpPr>
        <p:spPr>
          <a:xfrm>
            <a:off x="3479725" y="121750"/>
            <a:ext cx="55758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BHARATHI initiative: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Agricultural and Processed Food Products Export Development Authority has launched BHARATI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to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support agri-food startups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boost India’s agri-food exports.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Aims to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support 100 agri-food startups and achieve $50 billion exports by 2030.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Provides a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3-month acceleration programme for startups on product development,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export readiness, and market access.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83" name="Google Shape;18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174926" cy="3968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7"/>
          <p:cNvSpPr txBox="1"/>
          <p:nvPr>
            <p:ph idx="1" type="body"/>
          </p:nvPr>
        </p:nvSpPr>
        <p:spPr>
          <a:xfrm>
            <a:off x="3591325" y="162325"/>
            <a:ext cx="52410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Attracts startups using AI,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blockchain, IoT, and agri-fintech technologies.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Promotes innovation in GI-tagged, organic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superfoods, livestock, and AYUSH products.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Seeks to resolve export challenges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like quality, perishability, wastage, and logistics.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8"/>
          <p:cNvSpPr txBox="1"/>
          <p:nvPr>
            <p:ph idx="1" type="body"/>
          </p:nvPr>
        </p:nvSpPr>
        <p:spPr>
          <a:xfrm>
            <a:off x="3794225" y="162325"/>
            <a:ext cx="50382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INDIA AND EUROPEAN UNION TRADE AGREEMENT “MOTHER OF ALL DEALS”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India and the European Union (EU) announced the conclusion of negotiations for a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Free Trade Agreement (FTA), an important milestone in one of India’s most strategic economic partnerships.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94" name="Google Shape;19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489424" cy="2577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75" y="416150"/>
            <a:ext cx="9082925" cy="3260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0"/>
          <p:cNvSpPr txBox="1"/>
          <p:nvPr>
            <p:ph idx="1" type="body"/>
          </p:nvPr>
        </p:nvSpPr>
        <p:spPr>
          <a:xfrm>
            <a:off x="78350" y="167400"/>
            <a:ext cx="25998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New GDP calculation methodology: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GDP new methodology.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05" name="Google Shape;20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3325" y="436250"/>
            <a:ext cx="5973950" cy="410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1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1" name="Google Shape;211;p41" title="Screenshot 2026-04-17 at 7.38.23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6141"/>
            <a:ext cx="9144001" cy="509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3804375" y="162325"/>
            <a:ext cx="50280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Small Industries Development Bank of India (SIDBI):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Cabinet approves equity support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to Small Industries Development Bank of India.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8625" y="2226321"/>
            <a:ext cx="4879501" cy="2744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2" title="Screenshot 2026-04-17 at 7.38.33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571" y="0"/>
            <a:ext cx="767885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44" title="Screenshot 2026-04-17 at 7.38.43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654" y="0"/>
            <a:ext cx="767269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5"/>
          <p:cNvSpPr txBox="1"/>
          <p:nvPr>
            <p:ph idx="1" type="body"/>
          </p:nvPr>
        </p:nvSpPr>
        <p:spPr>
          <a:xfrm>
            <a:off x="3591325" y="162325"/>
            <a:ext cx="52410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Coking Coal: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Government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Notifies Coking Coal as Critical &amp; Strategic Mineral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under MMDR Act, 1957.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31" name="Google Shape;23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4500" y="1867276"/>
            <a:ext cx="4534576" cy="302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6"/>
          <p:cNvSpPr txBox="1"/>
          <p:nvPr>
            <p:ph idx="1" type="body"/>
          </p:nvPr>
        </p:nvSpPr>
        <p:spPr>
          <a:xfrm>
            <a:off x="3895675" y="162325"/>
            <a:ext cx="49365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More about: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Government of India has classified coking coal as a Critical and Strategic Mineral under the MMDR Act, 1957.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India has ~37.37 billion tonnes of coking coal resources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mainly in Jharkhand.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Additional reserves exist in Madhya Pradesh, West Bengal, and Chhattisgarh.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7"/>
          <p:cNvSpPr txBox="1"/>
          <p:nvPr>
            <p:ph idx="1" type="body"/>
          </p:nvPr>
        </p:nvSpPr>
        <p:spPr>
          <a:xfrm>
            <a:off x="4007275" y="162325"/>
            <a:ext cx="48249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More about: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Coking coal imports increased from 51.20 MT (2020–21) to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57.58 MT (2024–25).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Around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95% of steel sector demand is met through import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High import dependence leads to significant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foreign exchange outflow.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8"/>
          <p:cNvSpPr txBox="1"/>
          <p:nvPr>
            <p:ph idx="1" type="body"/>
          </p:nvPr>
        </p:nvSpPr>
        <p:spPr>
          <a:xfrm>
            <a:off x="5021750" y="162325"/>
            <a:ext cx="4007400" cy="49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MMDR Act amended under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Section 11C to include coking coal as a critical mineral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“Coal including coking coal”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added to Part A;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“Coking coal” listed under Part D.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Notification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enables faster approvals and ease of doing business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 mining.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Promotes accelerated exploration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including deep-seated deposits.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7" name="Google Shape;247;p48" title="Screenshot 2026-04-20 at 9.50.41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50" y="162325"/>
            <a:ext cx="4950501" cy="2502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9"/>
          <p:cNvSpPr txBox="1"/>
          <p:nvPr>
            <p:ph idx="1" type="body"/>
          </p:nvPr>
        </p:nvSpPr>
        <p:spPr>
          <a:xfrm>
            <a:off x="4636250" y="162325"/>
            <a:ext cx="4507800" cy="48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Critical mineral mining exempted from public consultation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requirements.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Allows use of degraded forest land for compensatory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afforestation.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Encourages greater private sector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participation in mining.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Aims to reduce import dependence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strengthen mineral security.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Supports the National Steel Policy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and domestic steel industry.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53" name="Google Shape;253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331451" cy="2364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50"/>
          <p:cNvSpPr txBox="1"/>
          <p:nvPr>
            <p:ph idx="1" type="body"/>
          </p:nvPr>
        </p:nvSpPr>
        <p:spPr>
          <a:xfrm>
            <a:off x="3692775" y="162325"/>
            <a:ext cx="5139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Promotes adoption of advanced mining technologies.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Expected to generate employment in mining, logistics, and steel sectors.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State governments will continue receiving royalties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and auction revenues.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1"/>
          <p:cNvSpPr txBox="1"/>
          <p:nvPr>
            <p:ph idx="1" type="body"/>
          </p:nvPr>
        </p:nvSpPr>
        <p:spPr>
          <a:xfrm>
            <a:off x="3926100" y="162325"/>
            <a:ext cx="51639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coking coal: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Metallurgical coal (met or coking coal) is a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naturally occurring sedimentary rock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found in the Earth’s crust.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has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higher carbon content and lower ash and moisture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compared to thermal coal used for power generation.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is a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critical raw material for steel production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one of the most widely used construction materials globally.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2647825" y="60875"/>
            <a:ext cx="6452400" cy="508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Developments: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Union Cabinet approved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₹5,000 crore equity support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to Small Industries Development Bank of India.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₹3,000 crore will be infused in FY 2025–26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at a book value of ₹568.65 per share (as on 31.03.2025).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₹1,000 crore will be infused in FY 2026–27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at the book value as on 31.03.2026.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₹1,000 crore will be infused in FY 2027–28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at the book value as on 31.03.2027.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equity infusion aims to strengthen SIDBI’s capital base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to enhance financing support for MSMEs.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52"/>
          <p:cNvSpPr txBox="1"/>
          <p:nvPr>
            <p:ph idx="1" type="body"/>
          </p:nvPr>
        </p:nvSpPr>
        <p:spPr>
          <a:xfrm>
            <a:off x="4149300" y="162325"/>
            <a:ext cx="46830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Metallurgical coal is a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type of bituminous coal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suitable for producing metallurgical coke.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Coke is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obtained through high-temperature carbonisation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of coking coal.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Coke is essential in steelmaking,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especially in blast furnaces for producing pig iron.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53"/>
          <p:cNvSpPr txBox="1"/>
          <p:nvPr>
            <p:ph idx="1" type="body"/>
          </p:nvPr>
        </p:nvSpPr>
        <p:spPr>
          <a:xfrm>
            <a:off x="3357975" y="162325"/>
            <a:ext cx="54744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 blast furnaces,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coke acts as a reducing agent for iron ore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and supports the furnace charge.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770 kg of coal is required to produce one tonne of steel.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Nearly 70% of global steel is produced using basic oxygen blast furnace technology.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Major coking coal producers are China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(676 Mt, 62%), Australia (169 Mt, 15%), Russia (96 Mt, 9%), USA (55 Mt, 5%), and Canada (34 Mt, 3%).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4"/>
          <p:cNvSpPr txBox="1"/>
          <p:nvPr>
            <p:ph idx="1" type="body"/>
          </p:nvPr>
        </p:nvSpPr>
        <p:spPr>
          <a:xfrm>
            <a:off x="3702925" y="162325"/>
            <a:ext cx="51294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Global Economic Prospects (GEP) report: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World Bank released the Global Economic Prospects (GEP) report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for January 2026. Published twice a year  (January and June) assessing global growth  prospects.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79" name="Google Shape;279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5800" y="2503250"/>
            <a:ext cx="5626524" cy="246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5"/>
          <p:cNvSpPr txBox="1"/>
          <p:nvPr>
            <p:ph idx="1" type="body"/>
          </p:nvPr>
        </p:nvSpPr>
        <p:spPr>
          <a:xfrm>
            <a:off x="2657975" y="162325"/>
            <a:ext cx="64320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Global Economic Prospects (GEP) report 2026: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India’s growth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forecast has been revised upward to 7.2% for FY 2025–26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from 6.3% projected earlier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revision is driven by strong domestic demand, robust private consumption, tax reforms and rising rural incomes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Global trade growth is expected to slow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from 3.4% in 2025 to 2.2% in 2026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Government debt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 emerging market and developing economies (EMDEs) has reached a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55-year high of nearly 70% of GDP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56"/>
          <p:cNvSpPr txBox="1"/>
          <p:nvPr>
            <p:ph idx="1" type="body"/>
          </p:nvPr>
        </p:nvSpPr>
        <p:spPr>
          <a:xfrm>
            <a:off x="3865225" y="162325"/>
            <a:ext cx="49671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Hanley Passport Index 2026: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India’s ranking improved in the Henley Passport Index 2026 to 80,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compared to the 85th rank the country had in 2025.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90" name="Google Shape;290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560424" cy="2002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7"/>
          <p:cNvSpPr txBox="1"/>
          <p:nvPr>
            <p:ph idx="1" type="body"/>
          </p:nvPr>
        </p:nvSpPr>
        <p:spPr>
          <a:xfrm>
            <a:off x="3398575" y="71025"/>
            <a:ext cx="5681400" cy="50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More details: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Henley Passport Index is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released by Henley &amp; Partners,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 global residence and citizenship advisory firm based in London.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is the original, authoritative ranking of all the world’s passports according to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number of destinations their holders can access without a prior visa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index is based on exclusive data from the International Air Transport Association (IATA).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 2026 edition,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Singapore has retained its position as the world’s most powerful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passport.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96" name="Google Shape;296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093775" cy="309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8"/>
          <p:cNvSpPr txBox="1"/>
          <p:nvPr>
            <p:ph idx="1" type="body"/>
          </p:nvPr>
        </p:nvSpPr>
        <p:spPr>
          <a:xfrm>
            <a:off x="4007275" y="162325"/>
            <a:ext cx="48249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Export Preparedness Index (EPI) 2024: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4th edition of EPI 2024 has been released by the NITI Aayog.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02" name="Google Shape;302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6250" y="1445725"/>
            <a:ext cx="4569075" cy="342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9"/>
          <p:cNvSpPr txBox="1"/>
          <p:nvPr>
            <p:ph idx="1" type="body"/>
          </p:nvPr>
        </p:nvSpPr>
        <p:spPr>
          <a:xfrm>
            <a:off x="2729000" y="162325"/>
            <a:ext cx="61032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EPI: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Export Preparedness Index (EPI): A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comprehensive assessment of export readiness across India’s States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Union Territories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is aligned with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India’s target of achieving USD 1 trillion merchandise exports by 2030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is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structured around four pillars, 13 sub-pillars and 70 indicators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Pillars &amp; Weightage: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Export Infrastructure (20%), Business Ecosystem (40%), Policy &amp; Governance (20%) and Export Performance (20%)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60" title="Screenshot 2026-04-18 at 12.04.29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7801" y="0"/>
            <a:ext cx="59483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61" title="Screenshot 2026-04-18 at 12.05.11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806" y="0"/>
            <a:ext cx="7876386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2871025" y="0"/>
            <a:ext cx="6273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SIDBI: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Small Industries Development Bank of India is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apex financial institution for promotion, financing, and development of the MSME se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ctor in India.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operates under the Ministry of Finance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is headquartered in Lucknow with offices across the country.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SIDBI was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established on 2 April 1990 under an Act of Parliament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as a wholly owned subsidiary of Industrial Development Bank of India (IDBI) Bank.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was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delinked from IDBI Bank on 27 March 2000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to function as an independent institution.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5251"/>
            <a:ext cx="2536024" cy="142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62" title="Screenshot 2026-04-18 at 12.03.58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7209" y="0"/>
            <a:ext cx="714958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63" title="Screenshot 2026-04-18 at 12.07.12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2193" y="0"/>
            <a:ext cx="627961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64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3" name="Google Shape;333;p64" title="Screenshot 2026-04-18 at 12.07.2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7999"/>
            <a:ext cx="9144000" cy="4967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65" title="Screenshot 2026-04-18 at 12.07.34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6878" y="0"/>
            <a:ext cx="6670244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66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4" name="Google Shape;344;p66" title="Screenshot 2026-04-18 at 12.08.0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96723"/>
            <a:ext cx="9144000" cy="4550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67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Telangana: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50" name="Google Shape;350;p67" title="Screenshot 2026-04-18 at 12.08.41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1075" y="588400"/>
            <a:ext cx="7006974" cy="455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68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56" name="Google Shape;356;p68" title="Screenshot 2026-04-18 at 12.08.51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518" y="0"/>
            <a:ext cx="869496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69" title="Screenshot 2026-04-18 at 12.09.01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5660" y="0"/>
            <a:ext cx="579268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70" title="Screenshot 2026-04-18 at 12.09.09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86539"/>
            <a:ext cx="9144001" cy="3970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71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 which of the following does Small Industries Development Bank of India (SIDBI) is generally not involved?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a) Refinance support to banks and financial institutions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b) Offers term loans and working capital finance directly to industries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c) Directly lends to MSMEs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d) Retail banking services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idx="1" type="body"/>
          </p:nvPr>
        </p:nvSpPr>
        <p:spPr>
          <a:xfrm>
            <a:off x="3733350" y="167400"/>
            <a:ext cx="52815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SIDBI provides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refinance support to banks and financial institutions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to boost MSME lending.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offers term loans and working capital finance directly to industries.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promotes rural enterprises and entrepreneurship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development.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provides financial assistance to banks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Small Finance Banks, and NBFCs.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SIDBI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also directly lends to MSMEs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 addition to its refinance operations.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72" title="Screenshot 2026-04-21 at 12.43.14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7264" y="0"/>
            <a:ext cx="47294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73" title="Screenshot 2026-04-21 at 12.49.3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7689" y="0"/>
            <a:ext cx="272862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74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Which of the following is a characteristic of metallurgical coke?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(a) Contains volatile matter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(b) Very fragile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(c) Strong and porous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(d) Highly dense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75" title="Screenshot 2026-04-21 at 12.54.20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7850" y="781050"/>
            <a:ext cx="54483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76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77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78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9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800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International News:</a:t>
            </a:r>
            <a:endParaRPr sz="4800"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80"/>
          <p:cNvSpPr txBox="1"/>
          <p:nvPr>
            <p:ph idx="1" type="body"/>
          </p:nvPr>
        </p:nvSpPr>
        <p:spPr>
          <a:xfrm>
            <a:off x="4240600" y="162325"/>
            <a:ext cx="45918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Greenland: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U.S. President Donald Trump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demanded immediate talks on acquiring Greenland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 a hardline speech at Davos.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17" name="Google Shape;417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935800" cy="2213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81"/>
          <p:cNvSpPr txBox="1"/>
          <p:nvPr>
            <p:ph idx="1" type="body"/>
          </p:nvPr>
        </p:nvSpPr>
        <p:spPr>
          <a:xfrm>
            <a:off x="3408700" y="71000"/>
            <a:ext cx="5661000" cy="49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Location and Geography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World’s largest island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located between the Arctic and Atlantic Oceans.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Lies east of the Canadian Arctic Archipelago;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part of the North American continent.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Shares a 1.2 km land border with Canada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on Hans Island.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Kaffeklubben Island is the world’s northernmost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undisputed land point.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Extremely low population density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– least densely populated country in the world.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6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23" name="Google Shape;423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0" y="71000"/>
            <a:ext cx="3215949" cy="1808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032376"/>
            <a:ext cx="3090052" cy="295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idx="1" type="body"/>
          </p:nvPr>
        </p:nvSpPr>
        <p:spPr>
          <a:xfrm>
            <a:off x="4960900" y="162325"/>
            <a:ext cx="38712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Advanced Security Control - Automatic Retrieval &amp; Joint Unified Node (ASC ARJUN):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Indian Railways Deploys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Humanoid Robot ‘ASC ARJUN’ at Visakhapatnam Railway Station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7" name="Google Shape;8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656101" cy="2611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82"/>
          <p:cNvSpPr txBox="1"/>
          <p:nvPr>
            <p:ph idx="1" type="body"/>
          </p:nvPr>
        </p:nvSpPr>
        <p:spPr>
          <a:xfrm>
            <a:off x="3540600" y="162325"/>
            <a:ext cx="52917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Political Status and Administration: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Greenland is an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autonomous territory within the Kingdom of Denmark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.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is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largest constituent part of the Kingdom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; others are Denmark proper and the Faroe Islands.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Citizens of Greenland are Danish citizens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thus EU citizens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though Greenland itself is not part of the EU.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apital and largest city: Nuuk.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30" name="Google Shape;430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809800" cy="184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83"/>
          <p:cNvSpPr txBox="1"/>
          <p:nvPr>
            <p:ph idx="1" type="body"/>
          </p:nvPr>
        </p:nvSpPr>
        <p:spPr>
          <a:xfrm>
            <a:off x="3682625" y="162325"/>
            <a:ext cx="51498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Governance Structure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Greenland has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its own government (Naalakkersuisut)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parliament.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Controls most domestic affairs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public services.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Denmark retains authority over citizenship, defence, monetary policy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foreign affairs.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6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84"/>
          <p:cNvSpPr txBox="1"/>
          <p:nvPr>
            <p:ph idx="1" type="body"/>
          </p:nvPr>
        </p:nvSpPr>
        <p:spPr>
          <a:xfrm>
            <a:off x="3530450" y="162325"/>
            <a:ext cx="53019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Economy and Energy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Economy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heavily dependent on Danish financial aid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(over 20% of GDP).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Rich in mineral resources,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gaining importance due to melting ice from global warming.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67% of electricity is generated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from renewable sources, mainly hydropower.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6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85"/>
          <p:cNvSpPr txBox="1"/>
          <p:nvPr>
            <p:ph idx="1" type="body"/>
          </p:nvPr>
        </p:nvSpPr>
        <p:spPr>
          <a:xfrm>
            <a:off x="3804375" y="162325"/>
            <a:ext cx="50280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Strategic importance: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Strategic location between Eurasia, North America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the Arctic.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Important for Denmark,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NATO and the European Union.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Increasing geopolitical attention due to Arctic routes,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minerals and climate change impacts.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46" name="Google Shape;446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499574" cy="2707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86"/>
          <p:cNvSpPr txBox="1"/>
          <p:nvPr>
            <p:ph idx="1" type="body"/>
          </p:nvPr>
        </p:nvSpPr>
        <p:spPr>
          <a:xfrm>
            <a:off x="3642050" y="162325"/>
            <a:ext cx="51903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Cox’s Bazar refugee camp: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Fire at Cox’s Bazar refugee camp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displaces thousands of Rohingya.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2" name="Google Shape;452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5949" y="1627072"/>
            <a:ext cx="5711424" cy="321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457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7606" y="162325"/>
            <a:ext cx="7483493" cy="473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88"/>
          <p:cNvSpPr txBox="1"/>
          <p:nvPr>
            <p:ph idx="1" type="body"/>
          </p:nvPr>
        </p:nvSpPr>
        <p:spPr>
          <a:xfrm>
            <a:off x="3915950" y="162325"/>
            <a:ext cx="51234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Cox’s Bazar: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Cox’s Bazar hosts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world’s largest refugee camp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sheltering over one million Rohingya refugees.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refugees fled persecution and violence in Rakhine State,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especially after the 2017 military crackdown.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crisis originates from long-term denial of citizenship and basic rights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to the Rohingya in Myanmar.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63" name="Google Shape;463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284299" cy="2191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811425"/>
            <a:ext cx="3611151" cy="2056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89"/>
          <p:cNvSpPr txBox="1"/>
          <p:nvPr>
            <p:ph idx="1" type="body"/>
          </p:nvPr>
        </p:nvSpPr>
        <p:spPr>
          <a:xfrm>
            <a:off x="3733350" y="167400"/>
            <a:ext cx="5301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Refugees live in overcrowded shelters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with poor sanitation and limited access to essential services.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camps are highly vulnerable to disasters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such as floods, cyclones, landslides, and fires.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Bangladesh continues to host refugees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despite limited resources and capacity constraints.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Relocation efforts like Bhashan Char remain controversial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only partially implemented.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70" name="Google Shape;470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428549" cy="3428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90"/>
          <p:cNvSpPr txBox="1"/>
          <p:nvPr>
            <p:ph idx="1" type="body"/>
          </p:nvPr>
        </p:nvSpPr>
        <p:spPr>
          <a:xfrm>
            <a:off x="3165225" y="111600"/>
            <a:ext cx="5914800" cy="49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Rohingyas: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Rohingya are a stateless Indo-Aryan, predominantly Muslim ethnic group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from Rakhine State, Myanmar.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They are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among the world’s most persecuted minorities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and were stripped of citizenship under Myanmar’s 1982 nationality law.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Systematic discrimination includes restrictions on movement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education, employment and political rights.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Rohingya claim indigenous roots in western Myanmar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dating back over a thousand years.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76" name="Google Shape;476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860425" cy="1905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91"/>
          <p:cNvSpPr txBox="1"/>
          <p:nvPr>
            <p:ph idx="1" type="body"/>
          </p:nvPr>
        </p:nvSpPr>
        <p:spPr>
          <a:xfrm>
            <a:off x="3652200" y="162325"/>
            <a:ext cx="51801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Senkaku Islands: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China’s coast guard patrolled Japan-administered islands in the East China Sea almost daily last year.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patrols near the tiny islands — known as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Senkaku in Japan and Diaoyu in China — could add to tensions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as both nations are embroiled in their biggest diplomatic dispute in more than a decade.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82" name="Google Shape;482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347400" cy="3765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/>
          <p:nvPr>
            <p:ph idx="1" type="body"/>
          </p:nvPr>
        </p:nvSpPr>
        <p:spPr>
          <a:xfrm>
            <a:off x="3418850" y="0"/>
            <a:ext cx="56811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ASC ARJUN: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First-ever deployment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of a humanoid robot on the Indian Railways network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for station security and passenger assistance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Deployed to work alongside Railway Protection Force (RPF)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personnel, especially during peak passenger movement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Fully indigenously designed and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developed in Visakhapatnam using home-grown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technology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Equipped with Face Recognition System (FRS)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for intrusion detection and suspect identification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92"/>
          <p:cNvSpPr txBox="1"/>
          <p:nvPr>
            <p:ph idx="1" type="body"/>
          </p:nvPr>
        </p:nvSpPr>
        <p:spPr>
          <a:xfrm>
            <a:off x="81150" y="60875"/>
            <a:ext cx="4372500" cy="499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Senkaku Islands: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Uninhabited group of islands located in the East China Sea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Situated northeast of Taiwan,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east of China, west of Okinawa Island, and north of the Ryukyu Islands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Known as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Senkaku Islands (Japan), Diaoyu Islands (China), and Diaoyutai Islands (Taiwan)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Historically called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Pinnacle Islands in Western records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88" name="Google Shape;488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7275" y="385500"/>
            <a:ext cx="4325475" cy="266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93"/>
          <p:cNvSpPr txBox="1"/>
          <p:nvPr>
            <p:ph idx="1" type="body"/>
          </p:nvPr>
        </p:nvSpPr>
        <p:spPr>
          <a:xfrm>
            <a:off x="3165225" y="162325"/>
            <a:ext cx="56670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Comprise eight small islands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including Uotsuri, Kuba, Taisho, Kitakojima, Minamikojima, Tobise, Okinokitaiwa, and Okinominamiiwa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Total land area is approximately 6.3 sq km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Geology includes sandstone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conglomerate, tuff, andesitic lava, coral outcrops, and volcanic rock formations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Located in a volcanically active zone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with associated fault lines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94"/>
          <p:cNvSpPr txBox="1"/>
          <p:nvPr>
            <p:ph idx="1" type="body"/>
          </p:nvPr>
        </p:nvSpPr>
        <p:spPr>
          <a:xfrm>
            <a:off x="3297100" y="121750"/>
            <a:ext cx="5677200" cy="48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Administered and controlled by Japan as part of Ishigaki city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Okinawa Prefecture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Subject of a territorial dispute between Japan, China, and Taiwan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Japan claims incorporation of the islands in 1895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China claims historical discovery and ownership since the 14th century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Administered by the United States (1945–1972) under the San Francisco Treaty before being returned to Japan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Discovery of potential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undersea oil and gas reserves (1968)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intensified the dispute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95"/>
          <p:cNvSpPr txBox="1"/>
          <p:nvPr>
            <p:ph idx="1" type="body"/>
          </p:nvPr>
        </p:nvSpPr>
        <p:spPr>
          <a:xfrm>
            <a:off x="3550750" y="162325"/>
            <a:ext cx="52815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Venezuela: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recent U.S. Operation Absolute Resolve, resulting in the arrest of the Venezuelan President,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has revived serious debates over the prohibition on the use of force in international law.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04" name="Google Shape;504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0750" y="2452909"/>
            <a:ext cx="4983650" cy="2616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96"/>
          <p:cNvSpPr txBox="1"/>
          <p:nvPr>
            <p:ph idx="1" type="body"/>
          </p:nvPr>
        </p:nvSpPr>
        <p:spPr>
          <a:xfrm>
            <a:off x="3429000" y="162325"/>
            <a:ext cx="54033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Venezuelan: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Political Features: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Venezuela is located in northern South America, bordered by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Guyana (east), Brazil (south), and Colombia (west and southwest), with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tri-junction at Mount Roraima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and is bounded by the Caribbean Sea and Atlantic Ocean to the north.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Physical Features: Major landforms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include the Andes Mountains, Maracaibo Lowlands, and Guiana Highlands.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10" name="Google Shape;510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124198" cy="3124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97"/>
          <p:cNvSpPr txBox="1"/>
          <p:nvPr>
            <p:ph idx="1" type="body"/>
          </p:nvPr>
        </p:nvSpPr>
        <p:spPr>
          <a:xfrm>
            <a:off x="3327550" y="162325"/>
            <a:ext cx="55047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Rivers &amp; Water Bodies: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Orinoco River is the major river flowing into the Atlantic Ocean, along with Rio Negro and Lake Maracaibo.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Waterfall: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Angel Falls on the Churún River is the highest waterfall in the world.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Grasslands: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Llanos are vast tropical grassland plains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 the Orinoco basin.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Resources: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Venezuela possesses the world’s largest proven oil reserves,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mainly concentrated in the Faja Petrolífera del Orinoco (Orinoco Oil Belt).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16" name="Google Shape;516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022750" cy="2267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98"/>
          <p:cNvSpPr txBox="1"/>
          <p:nvPr>
            <p:ph idx="1" type="body"/>
          </p:nvPr>
        </p:nvSpPr>
        <p:spPr>
          <a:xfrm>
            <a:off x="311700" y="162325"/>
            <a:ext cx="8520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22" name="Google Shape;522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5902"/>
            <a:ext cx="9144000" cy="4991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99"/>
          <p:cNvSpPr txBox="1"/>
          <p:nvPr>
            <p:ph idx="1" type="body"/>
          </p:nvPr>
        </p:nvSpPr>
        <p:spPr>
          <a:xfrm>
            <a:off x="4139150" y="162325"/>
            <a:ext cx="46932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UN Security Council (UNSC):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Five countries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Bahrain, Colombia, the Democratic Republic of the Congo, Latvia, and Liberia;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elected to serve as non-permanent members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of UNSC for 2 year term.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28" name="Google Shape;528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834350" cy="26840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Google Shape;533;p100" title="Screenshot 2026-04-18 at 10.43.24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197" cy="3477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01"/>
          <p:cNvSpPr txBox="1"/>
          <p:nvPr>
            <p:ph idx="1" type="body"/>
          </p:nvPr>
        </p:nvSpPr>
        <p:spPr>
          <a:xfrm>
            <a:off x="3901650" y="101950"/>
            <a:ext cx="5060100" cy="500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UNSC: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Genesis: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Established in 1945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through the UN Charter as one of the 6 principal organs of the UN.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Purpose: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Maintaining international peace and security. 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Members: 5 permanent members (P5) and 10 non-permanent members.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39" name="Google Shape;539;p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712599" cy="2088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 txBox="1"/>
          <p:nvPr>
            <p:ph idx="1" type="body"/>
          </p:nvPr>
        </p:nvSpPr>
        <p:spPr>
          <a:xfrm>
            <a:off x="3692775" y="162325"/>
            <a:ext cx="53868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Uses AI-based crowd monitoring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with real-time alerts to RPF control rooms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Capable of automated public announcements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 English, Hindi and Telugu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Features semi-autonomous navigation, predefined patrol paths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and obstacle avoidance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Enables round-the-clock platform patrolling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optimising human manpower deployment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Integrated fire and smoke detection systems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for early emergency response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8" name="Google Shape;9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387976" cy="1905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02"/>
          <p:cNvSpPr txBox="1"/>
          <p:nvPr>
            <p:ph idx="1" type="body"/>
          </p:nvPr>
        </p:nvSpPr>
        <p:spPr>
          <a:xfrm>
            <a:off x="4017400" y="162325"/>
            <a:ext cx="48150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BRICS: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India assumes BRICS chairmanship and will host the 18th BRICS Summit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 2026. India’s chairmanship is structured around four pillars - Resilience, Innovation, Cooperation and Environmental Stability / Sustainability.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45" name="Google Shape;545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387550" cy="423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03"/>
          <p:cNvSpPr txBox="1"/>
          <p:nvPr>
            <p:ph idx="1" type="body"/>
          </p:nvPr>
        </p:nvSpPr>
        <p:spPr>
          <a:xfrm>
            <a:off x="4392775" y="206925"/>
            <a:ext cx="4439700" cy="46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What BRICS?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BRICS is an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acronym for the grouping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of the world’s leading emerging economies, namely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Brazil, Russia, India, China, and South Africa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 2001, the British Economist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Jim O’Neill coined the term BRIC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to describe the four emerging economies of Brazil, Russia, India, and China.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51" name="Google Shape;551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087975" cy="2300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04"/>
          <p:cNvSpPr txBox="1"/>
          <p:nvPr>
            <p:ph idx="1" type="body"/>
          </p:nvPr>
        </p:nvSpPr>
        <p:spPr>
          <a:xfrm>
            <a:off x="4301475" y="152400"/>
            <a:ext cx="4686900" cy="47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grouping was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formalized during the first meeting of BRIC Foreign Ministers in 2006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.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first BRIC summit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took place in the year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2009 in Yekaterinburg (Russia).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South Africa was invited to join BRIC in December 2010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after which the group adopted the acronym BRICS.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57" name="Google Shape;557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735125" cy="2696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05"/>
          <p:cNvSpPr txBox="1"/>
          <p:nvPr>
            <p:ph idx="1" type="body"/>
          </p:nvPr>
        </p:nvSpPr>
        <p:spPr>
          <a:xfrm>
            <a:off x="3961075" y="206925"/>
            <a:ext cx="4871100" cy="46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The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Johannesburg declaration,2023 issued after the summit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, said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Argentina, Egypt, Ethiopia, Iran, Saudi Arabia and the United Arab Emirates (UAE)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had been invited to become full members from January 1, 2024.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However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Argentina did not join.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FFFF00"/>
              </a:buClr>
              <a:buSzPts val="1800"/>
              <a:buFont typeface="Verdana"/>
              <a:buChar char="➢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Indonesia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joined as 11th member in 2025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06"/>
          <p:cNvSpPr txBox="1"/>
          <p:nvPr>
            <p:ph idx="1" type="body"/>
          </p:nvPr>
        </p:nvSpPr>
        <p:spPr>
          <a:xfrm>
            <a:off x="4069475" y="206925"/>
            <a:ext cx="4762800" cy="46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Agenda of the BRICS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International terrorism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Climate change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Food and energy security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International economic and financial situation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Reform of the Bretton Woods Institutions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➢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Trade protectionism and the WTO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07"/>
          <p:cNvSpPr txBox="1"/>
          <p:nvPr>
            <p:ph idx="1" type="body"/>
          </p:nvPr>
        </p:nvSpPr>
        <p:spPr>
          <a:xfrm>
            <a:off x="4727550" y="162325"/>
            <a:ext cx="41046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Weimar Triangle: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 The Minister of External Affairs participated in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India’s first-ever engagement in the Weimar Triangle.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3" name="Google Shape;573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422749" cy="2487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08"/>
          <p:cNvSpPr txBox="1"/>
          <p:nvPr>
            <p:ph idx="1" type="body"/>
          </p:nvPr>
        </p:nvSpPr>
        <p:spPr>
          <a:xfrm>
            <a:off x="3946400" y="162325"/>
            <a:ext cx="48858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Weimar Triangle: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is a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regional alliance of France, Germany, and Poland set up in 1991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 the German city of Weimar. 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Initially formed as a key forum for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supporting German-Polish reconciliation. 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aims to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promote European integration, political dialogue, security cooperation,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etc.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9" name="Google Shape;579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641600" cy="2433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09"/>
          <p:cNvSpPr txBox="1"/>
          <p:nvPr>
            <p:ph idx="1" type="body"/>
          </p:nvPr>
        </p:nvSpPr>
        <p:spPr>
          <a:xfrm>
            <a:off x="4473925" y="162325"/>
            <a:ext cx="43584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Responsible Nations Index (RNI):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Context: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India recently launched the Responsible Nations Index (RNI)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to prioritize ethical governance and global responsibility over mere economic strength.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85" name="Google Shape;585;p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169126" cy="2775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10"/>
          <p:cNvSpPr txBox="1"/>
          <p:nvPr>
            <p:ph idx="1" type="body"/>
          </p:nvPr>
        </p:nvSpPr>
        <p:spPr>
          <a:xfrm>
            <a:off x="4240600" y="50725"/>
            <a:ext cx="4809000" cy="50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About Responsible Nations Index (RNI):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Responsible Nations Index (RNI):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A global index assessing responsibility of 154 countries</a:t>
            </a:r>
            <a:endParaRPr>
              <a:solidFill>
                <a:srgbClr val="FFFF00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is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developed by World Intellectual Foundation in collaboration with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Jawaharlal Nehru University and IIM Mumbai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evaluates countries across parameters like 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ethical governance, social well-being, environmental stewardship and global responsibility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91" name="Google Shape;591;p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001851" cy="266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111"/>
          <p:cNvSpPr txBox="1"/>
          <p:nvPr>
            <p:ph idx="1" type="body"/>
          </p:nvPr>
        </p:nvSpPr>
        <p:spPr>
          <a:xfrm>
            <a:off x="3753650" y="162325"/>
            <a:ext cx="5078700" cy="48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It is </a:t>
            </a: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based on 58 indicators drawn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from international data sources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Top Rankings: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Singapore (1st), Switzerland (2nd), Denmark (3rd)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❖"/>
            </a:pPr>
            <a:r>
              <a:rPr lang="en">
                <a:solidFill>
                  <a:srgbClr val="FFFF00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India’s Rank:</a:t>
            </a:r>
            <a:r>
              <a:rPr lang="en">
                <a:solidFill>
                  <a:schemeClr val="dk1"/>
                </a:solidFill>
                <a:highlight>
                  <a:srgbClr val="000000"/>
                </a:highlight>
                <a:latin typeface="Verdana"/>
                <a:ea typeface="Verdana"/>
                <a:cs typeface="Verdana"/>
                <a:sym typeface="Verdana"/>
              </a:rPr>
              <a:t> India is ranked 16th, ahead of United States (66th) and China (68th)</a:t>
            </a:r>
            <a:endParaRPr>
              <a:solidFill>
                <a:schemeClr val="dk1"/>
              </a:solidFill>
              <a:highlight>
                <a:srgbClr val="00000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